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6"/>
  </p:notesMasterIdLst>
  <p:handoutMasterIdLst>
    <p:handoutMasterId r:id="rId27"/>
  </p:handoutMasterIdLst>
  <p:sldIdLst>
    <p:sldId id="993" r:id="rId5"/>
    <p:sldId id="308" r:id="rId6"/>
    <p:sldId id="994" r:id="rId7"/>
    <p:sldId id="997" r:id="rId8"/>
    <p:sldId id="1000" r:id="rId9"/>
    <p:sldId id="1001" r:id="rId10"/>
    <p:sldId id="1002" r:id="rId11"/>
    <p:sldId id="1003" r:id="rId12"/>
    <p:sldId id="1004" r:id="rId13"/>
    <p:sldId id="1012" r:id="rId14"/>
    <p:sldId id="1009" r:id="rId15"/>
    <p:sldId id="1006" r:id="rId16"/>
    <p:sldId id="1005" r:id="rId17"/>
    <p:sldId id="2145708228" r:id="rId18"/>
    <p:sldId id="1014" r:id="rId19"/>
    <p:sldId id="1013" r:id="rId20"/>
    <p:sldId id="1015" r:id="rId21"/>
    <p:sldId id="1008" r:id="rId22"/>
    <p:sldId id="1560" r:id="rId23"/>
    <p:sldId id="1018" r:id="rId24"/>
    <p:sldId id="2145708194" r:id="rId2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113" userDrawn="1">
          <p15:clr>
            <a:srgbClr val="A4A3A4"/>
          </p15:clr>
        </p15:guide>
        <p15:guide id="4" pos="5321"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0193948-45ED-21AF-191D-7021DDA6FE57}" name="Guest User" initials="GU" userId="S::urn:spo:anon#5f095e55b8a67667420fc4c86593ceaaab17fc00eb36cc1ad0d3af1be105367e::" providerId="AD"/>
  <p188:author id="{FBD5507C-A371-E2E6-D1DA-7A21576B8FD0}" name="Guest User" initials="GU" userId="S::urn:spo:anon#295c83efffe5083574ed21625641f9b7475b3ccc32d9decb57ea7a552ba70852::" providerId="AD"/>
  <p188:author id="{C347647C-82DF-3714-D566-1F297C5840CD}" name="SOPHIA PAPADAKIS" initials="SP" userId="341674e120739e96" providerId="Windows Live"/>
  <p188:author id="{8D0B97B9-7721-1BC1-654C-901BAC989CCE}" name="Guest User" initials="GU" userId="S::urn:spo:anon#d904136b9fb956cb14335d5d16412b1c2f3a914225a82b133a01c9f1ee1f2d9d::" providerId="AD"/>
  <p188:author id="{74D313C6-59A6-FE4C-4A62-327BBF48BE08}" name="Guest User" initials="GU" userId="S::urn:spo:anon#40f9abbb86226b50c2f2ed30ca9e9c5f4256d02f55925a568763d94b333d3398::" providerId="AD"/>
  <p188:author id="{0F1856C8-F57A-9F3E-84F0-70A0EB23FFF5}" name="Guest User" initials="GU" userId="S::urn:spo:anon#7030134245bd16b84066394ad1b9db803ecc38bc2b3977094f04c623831eb07d::" providerId="AD"/>
  <p188:author id="{261EB2C8-27FD-A859-CA0D-ADB62167BE41}" name="Tom Coleman-Haynes" initials="TCH" userId="S::tom@ncsct.co.uk::feac02dd-ca1d-495d-907d-e6674be69fc7" providerId="AD"/>
  <p188:author id="{1E1CE6F1-31B4-A8F2-E696-2958A6EE8827}" name="Sophia Papadakis" initials="SP" userId="S::sophia@ncsct.co.uk::b95f17c4-d9c4-4e13-899b-4e888ddd5376" providerId="AD"/>
  <p188:author id="{86520EF7-4688-0A30-ACD2-9C216CA4ABDC}" name="Guest User" initials="GU" userId="S::urn:spo:anon#8568165eb13b5596d4ad53a21fcfbc5a9a232e64f2cf3ebc851d97d7481d7a7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B8"/>
    <a:srgbClr val="008F00"/>
    <a:srgbClr val="051D39"/>
    <a:srgbClr val="02366A"/>
    <a:srgbClr val="00294F"/>
    <a:srgbClr val="DAE4F3"/>
    <a:srgbClr val="FF7700"/>
    <a:srgbClr val="E3D9B2"/>
    <a:srgbClr val="C69D96"/>
    <a:srgbClr val="934F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F64BC2-A2A7-434F-930B-5915F3D413C8}" v="13" dt="2024-03-04T13:46:11.7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99" autoAdjust="0"/>
    <p:restoredTop sz="57462" autoAdjust="0"/>
  </p:normalViewPr>
  <p:slideViewPr>
    <p:cSldViewPr snapToGrid="0">
      <p:cViewPr varScale="1">
        <p:scale>
          <a:sx n="65" d="100"/>
          <a:sy n="65" d="100"/>
        </p:scale>
        <p:origin x="2532" y="96"/>
      </p:cViewPr>
      <p:guideLst>
        <p:guide orient="horz" pos="2160"/>
        <p:guide pos="2880"/>
        <p:guide orient="horz" pos="3113"/>
        <p:guide pos="5321"/>
      </p:guideLst>
    </p:cSldViewPr>
  </p:slideViewPr>
  <p:outlineViewPr>
    <p:cViewPr>
      <p:scale>
        <a:sx n="33" d="100"/>
        <a:sy n="33" d="100"/>
      </p:scale>
      <p:origin x="0" y="-7668"/>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Coleman-Haynes" userId="feac02dd-ca1d-495d-907d-e6674be69fc7" providerId="ADAL" clId="{60F64BC2-A2A7-434F-930B-5915F3D413C8}"/>
    <pc:docChg chg="undo custSel modSld">
      <pc:chgData name="Tom Coleman-Haynes" userId="feac02dd-ca1d-495d-907d-e6674be69fc7" providerId="ADAL" clId="{60F64BC2-A2A7-434F-930B-5915F3D413C8}" dt="2024-03-04T13:46:11.749" v="20" actId="20577"/>
      <pc:docMkLst>
        <pc:docMk/>
      </pc:docMkLst>
      <pc:sldChg chg="modNotesTx">
        <pc:chgData name="Tom Coleman-Haynes" userId="feac02dd-ca1d-495d-907d-e6674be69fc7" providerId="ADAL" clId="{60F64BC2-A2A7-434F-930B-5915F3D413C8}" dt="2024-03-04T13:45:55.969" v="5" actId="20577"/>
        <pc:sldMkLst>
          <pc:docMk/>
          <pc:sldMk cId="585254171" sldId="1014"/>
        </pc:sldMkLst>
      </pc:sldChg>
      <pc:sldChg chg="modSp modNotesTx">
        <pc:chgData name="Tom Coleman-Haynes" userId="feac02dd-ca1d-495d-907d-e6674be69fc7" providerId="ADAL" clId="{60F64BC2-A2A7-434F-930B-5915F3D413C8}" dt="2024-03-04T13:46:11.749" v="20" actId="20577"/>
        <pc:sldMkLst>
          <pc:docMk/>
          <pc:sldMk cId="277806113" sldId="1560"/>
        </pc:sldMkLst>
        <pc:spChg chg="mod">
          <ac:chgData name="Tom Coleman-Haynes" userId="feac02dd-ca1d-495d-907d-e6674be69fc7" providerId="ADAL" clId="{60F64BC2-A2A7-434F-930B-5915F3D413C8}" dt="2024-03-04T13:46:11.749" v="20" actId="20577"/>
          <ac:spMkLst>
            <pc:docMk/>
            <pc:sldMk cId="277806113" sldId="1560"/>
            <ac:spMk id="4" creationId="{DFE9B8A0-949E-766F-61FB-9210BABEFD1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latin typeface="Century Gothic" panose="020B0502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66CA80A-42B6-8E41-9525-2A086360CB33}" type="datetime1">
              <a:rPr lang="en-US">
                <a:latin typeface="Century Gothic" panose="020B0502020202020204" pitchFamily="34" charset="0"/>
              </a:rPr>
              <a:pPr>
                <a:defRPr/>
              </a:pPr>
              <a:t>3/4/2024</a:t>
            </a:fld>
            <a:endParaRPr lang="en-US" dirty="0">
              <a:latin typeface="Century Gothic" panose="020B0502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latin typeface="Century Gothic" panose="020B0502020202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A21D9719-0090-5543-A777-ABB8C070B7A9}" type="slidenum">
              <a:rPr lang="en-US">
                <a:latin typeface="Century Gothic" panose="020B0502020202020204" pitchFamily="34" charset="0"/>
              </a:rPr>
              <a:pPr>
                <a:defRPr/>
              </a:pPr>
              <a:t>‹#›</a:t>
            </a:fld>
            <a:endParaRPr lang="en-US" dirty="0">
              <a:latin typeface="Century Gothic" panose="020B0502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3C4B8611-C51B-8D42-9529-83F35716B3F2}" type="datetime1">
              <a:rPr lang="en-US" smtClean="0"/>
              <a:pPr>
                <a:defRPr/>
              </a:pPr>
              <a:t>3/4/2024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242A2382-4541-B845-B6D5-E8B5A330E247}" type="slidenum">
              <a:rPr lang="en-US" smtClean="0"/>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b="0" i="0" kern="1200">
        <a:solidFill>
          <a:schemeClr val="tx1"/>
        </a:solidFill>
        <a:latin typeface="+mn-lt"/>
        <a:ea typeface="Geneva" pitchFamily="-109" charset="0"/>
        <a:cs typeface="Geneva" pitchFamily="-109" charset="0"/>
      </a:defRPr>
    </a:lvl1pPr>
    <a:lvl2pPr marL="457200" algn="l" defTabSz="457200" rtl="0" eaLnBrk="0" fontAlgn="base" hangingPunct="0">
      <a:spcBef>
        <a:spcPct val="30000"/>
      </a:spcBef>
      <a:spcAft>
        <a:spcPct val="0"/>
      </a:spcAft>
      <a:defRPr sz="1200" b="0" i="0" kern="1200">
        <a:solidFill>
          <a:schemeClr val="tx1"/>
        </a:solidFill>
        <a:latin typeface="+mn-lt"/>
        <a:ea typeface="Geneva" pitchFamily="-109" charset="0"/>
        <a:cs typeface="Geneva" pitchFamily="-109" charset="0"/>
      </a:defRPr>
    </a:lvl2pPr>
    <a:lvl3pPr marL="914400" algn="l" defTabSz="457200" rtl="0" eaLnBrk="0" fontAlgn="base" hangingPunct="0">
      <a:spcBef>
        <a:spcPct val="30000"/>
      </a:spcBef>
      <a:spcAft>
        <a:spcPct val="0"/>
      </a:spcAft>
      <a:defRPr sz="1200" b="0" i="0" kern="1200">
        <a:solidFill>
          <a:schemeClr val="tx1"/>
        </a:solidFill>
        <a:latin typeface="+mn-lt"/>
        <a:ea typeface="Geneva" pitchFamily="-109" charset="0"/>
        <a:cs typeface="Geneva" pitchFamily="-109" charset="0"/>
      </a:defRPr>
    </a:lvl3pPr>
    <a:lvl4pPr marL="1371600" algn="l" defTabSz="457200" rtl="0" eaLnBrk="0" fontAlgn="base" hangingPunct="0">
      <a:spcBef>
        <a:spcPct val="30000"/>
      </a:spcBef>
      <a:spcAft>
        <a:spcPct val="0"/>
      </a:spcAft>
      <a:defRPr sz="1200" b="0" i="0" kern="1200">
        <a:solidFill>
          <a:schemeClr val="tx1"/>
        </a:solidFill>
        <a:latin typeface="+mn-lt"/>
        <a:ea typeface="Geneva" pitchFamily="-109" charset="0"/>
        <a:cs typeface="Geneva" pitchFamily="-109" charset="0"/>
      </a:defRPr>
    </a:lvl4pPr>
    <a:lvl5pPr marL="1828800" algn="l" defTabSz="457200" rtl="0" eaLnBrk="0" fontAlgn="base" hangingPunct="0">
      <a:spcBef>
        <a:spcPct val="30000"/>
      </a:spcBef>
      <a:spcAft>
        <a:spcPct val="0"/>
      </a:spcAft>
      <a:defRPr sz="1200" b="0" i="0" kern="1200">
        <a:solidFill>
          <a:schemeClr val="tx1"/>
        </a:solidFill>
        <a:latin typeface="+mn-lt"/>
        <a:ea typeface="Geneva" pitchFamily="-109" charset="0"/>
        <a:cs typeface="Geneva" pitchFamily="-109"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mn-lt"/>
                <a:cs typeface="Calibri"/>
              </a:rPr>
              <a:t>Behaviour change techniques and core communications skills</a:t>
            </a:r>
          </a:p>
          <a:p>
            <a:endParaRPr lang="en-US" b="1" dirty="0">
              <a:latin typeface="+mn-lt"/>
              <a:cs typeface="Calibri"/>
            </a:endParaRPr>
          </a:p>
          <a:p>
            <a:r>
              <a:rPr lang="en-US" dirty="0">
                <a:latin typeface="+mn-lt"/>
                <a:cs typeface="Calibri"/>
              </a:rPr>
              <a:t>In this next section we will be looking at behaviour change techniques and the core communication skills that will be part of all your interactions with patients. </a:t>
            </a: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a:t>
            </a:fld>
            <a:endParaRPr lang="en-US" dirty="0"/>
          </a:p>
        </p:txBody>
      </p:sp>
    </p:spTree>
    <p:extLst>
      <p:ext uri="{BB962C8B-B14F-4D97-AF65-F5344CB8AC3E}">
        <p14:creationId xmlns:p14="http://schemas.microsoft.com/office/powerpoint/2010/main" val="38059685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CA" sz="1200" b="0" i="0" kern="1200" dirty="0">
                <a:solidFill>
                  <a:schemeClr val="tx1"/>
                </a:solidFill>
                <a:effectLst/>
                <a:latin typeface="+mn-lt"/>
                <a:ea typeface="Geneva" pitchFamily="-109" charset="0"/>
                <a:cs typeface="Geneva" pitchFamily="-109" charset="0"/>
              </a:rPr>
              <a:t>This slide provides a summary of the core communication skills that would have made a difference in the interaction we have just discussed. These skills are the bedrock of every session; given your experience and the work you have done previously these skills are probably familiar to you and can be transferred to tobacco dependence support. </a:t>
            </a:r>
          </a:p>
          <a:p>
            <a:r>
              <a:rPr lang="en-CA" sz="1200" b="0" i="0" kern="1200" dirty="0">
                <a:solidFill>
                  <a:schemeClr val="tx1"/>
                </a:solidFill>
                <a:effectLst/>
                <a:latin typeface="+mn-lt"/>
                <a:ea typeface="Geneva" pitchFamily="-109" charset="0"/>
                <a:cs typeface="Geneva" pitchFamily="-109" charset="0"/>
              </a:rPr>
              <a:t> </a:t>
            </a:r>
          </a:p>
          <a:p>
            <a:r>
              <a:rPr lang="en-CA" sz="1200" b="1" i="0" kern="1200" dirty="0">
                <a:solidFill>
                  <a:schemeClr val="tx1"/>
                </a:solidFill>
                <a:effectLst/>
                <a:latin typeface="+mn-lt"/>
                <a:ea typeface="Geneva" pitchFamily="-109" charset="0"/>
                <a:cs typeface="Geneva" pitchFamily="-109" charset="0"/>
              </a:rPr>
              <a:t>[Select from the notes below only what has not been covered by the discussion in the last couple of slides and also be mindful of the experience level of participants. The below points could also be drawn from participants by asking questions like “what skill do you find most useful in your work?”, “how would you boost motivation and self-efficacy?”, “what do you feel are the benefits of a summary?”, etc.]</a:t>
            </a:r>
          </a:p>
          <a:p>
            <a:r>
              <a:rPr lang="en-CA" sz="1200" b="0" i="0" kern="1200" dirty="0">
                <a:solidFill>
                  <a:schemeClr val="tx1"/>
                </a:solidFill>
                <a:effectLst/>
                <a:latin typeface="+mn-lt"/>
                <a:ea typeface="Geneva" pitchFamily="-109" charset="0"/>
                <a:cs typeface="Geneva" pitchFamily="-109" charset="0"/>
              </a:rPr>
              <a:t> </a:t>
            </a:r>
          </a:p>
          <a:p>
            <a:pPr marL="171450" lvl="0" indent="-171450">
              <a:buFont typeface="Arial" panose="020B0604020202020204" pitchFamily="34" charset="0"/>
              <a:buChar char="•"/>
            </a:pPr>
            <a:r>
              <a:rPr lang="en-CA" sz="1200" b="1" i="0" kern="1200" dirty="0">
                <a:solidFill>
                  <a:schemeClr val="tx1"/>
                </a:solidFill>
                <a:effectLst/>
                <a:latin typeface="+mn-lt"/>
                <a:ea typeface="Geneva" pitchFamily="-109" charset="0"/>
                <a:cs typeface="Geneva" pitchFamily="-109" charset="0"/>
              </a:rPr>
              <a:t>Listen:</a:t>
            </a:r>
            <a:r>
              <a:rPr lang="en-CA" sz="1200" b="0" i="0" kern="1200" dirty="0">
                <a:solidFill>
                  <a:schemeClr val="tx1"/>
                </a:solidFill>
                <a:effectLst/>
                <a:latin typeface="+mn-lt"/>
                <a:ea typeface="Geneva" pitchFamily="-109" charset="0"/>
                <a:cs typeface="Geneva" pitchFamily="-109" charset="0"/>
              </a:rPr>
              <a:t> support the patient by connecting and engaging with them, show you are on their side and want to help without making any judgements. Support their autonomy to make decisions and their self-confidence to do so by using these core communication skills.</a:t>
            </a:r>
          </a:p>
          <a:p>
            <a:r>
              <a:rPr lang="en-CA" sz="1200" b="0" i="0" kern="1200" dirty="0">
                <a:solidFill>
                  <a:schemeClr val="tx1"/>
                </a:solidFill>
                <a:effectLst/>
                <a:latin typeface="+mn-lt"/>
                <a:ea typeface="Geneva" pitchFamily="-109" charset="0"/>
                <a:cs typeface="Geneva" pitchFamily="-109" charset="0"/>
              </a:rPr>
              <a:t> </a:t>
            </a:r>
          </a:p>
          <a:p>
            <a:r>
              <a:rPr lang="en-CA" sz="1200" b="0" i="0" kern="1200" dirty="0">
                <a:solidFill>
                  <a:schemeClr val="tx1"/>
                </a:solidFill>
                <a:effectLst/>
                <a:latin typeface="+mn-lt"/>
                <a:ea typeface="Geneva" pitchFamily="-109" charset="0"/>
                <a:cs typeface="Geneva" pitchFamily="-109" charset="0"/>
              </a:rPr>
              <a:t>Reflective or active listening involves listening attentively so that you can reflect back what you’ve heard from the patient. This could be a simple restatement of what has been said or a more complex reflection by sensing what feelings might lie underneath what the patient has said. Reflective listening allows the patient to feel heard, allows them to hear what they have said again and change it if they wish, can allow you to elicit more information without having to ask a question and changes focus and keeps the conversation going. This also helps build rapport.  </a:t>
            </a:r>
          </a:p>
          <a:p>
            <a:r>
              <a:rPr lang="en-CA" sz="1200" b="0" i="0" kern="1200" dirty="0">
                <a:solidFill>
                  <a:schemeClr val="tx1"/>
                </a:solidFill>
                <a:effectLst/>
                <a:latin typeface="+mn-lt"/>
                <a:ea typeface="Geneva" pitchFamily="-109" charset="0"/>
                <a:cs typeface="Geneva" pitchFamily="-109" charset="0"/>
              </a:rPr>
              <a:t> </a:t>
            </a:r>
          </a:p>
          <a:p>
            <a:pPr marL="171450" lvl="0" indent="-171450">
              <a:buFont typeface="Arial" panose="020B0604020202020204" pitchFamily="34" charset="0"/>
              <a:buChar char="•"/>
            </a:pPr>
            <a:r>
              <a:rPr lang="en-CA" sz="1200" b="1" i="0" kern="1200" dirty="0">
                <a:solidFill>
                  <a:schemeClr val="tx1"/>
                </a:solidFill>
                <a:effectLst/>
                <a:latin typeface="+mn-lt"/>
                <a:ea typeface="Geneva" pitchFamily="-109" charset="0"/>
                <a:cs typeface="Geneva" pitchFamily="-109" charset="0"/>
              </a:rPr>
              <a:t>Ask questions:</a:t>
            </a:r>
            <a:r>
              <a:rPr lang="en-CA" sz="1200" b="0" i="0" kern="1200" dirty="0">
                <a:solidFill>
                  <a:schemeClr val="tx1"/>
                </a:solidFill>
                <a:effectLst/>
                <a:latin typeface="+mn-lt"/>
                <a:ea typeface="Geneva" pitchFamily="-109" charset="0"/>
                <a:cs typeface="Geneva" pitchFamily="-109" charset="0"/>
              </a:rPr>
              <a:t> conversations should be patient-led with the focus being on them coming up with their own solutions to problems and challenges: “how do you feel about…”, “what are your thoughts about…”, “what do you think would work for you?” </a:t>
            </a:r>
          </a:p>
          <a:p>
            <a:r>
              <a:rPr lang="en-CA" sz="1200" b="0" i="0" kern="1200" dirty="0">
                <a:solidFill>
                  <a:schemeClr val="tx1"/>
                </a:solidFill>
                <a:effectLst/>
                <a:latin typeface="+mn-lt"/>
                <a:ea typeface="Geneva" pitchFamily="-109" charset="0"/>
                <a:cs typeface="Geneva" pitchFamily="-109" charset="0"/>
              </a:rPr>
              <a:t> </a:t>
            </a:r>
          </a:p>
          <a:p>
            <a:r>
              <a:rPr lang="en-CA" sz="1200" b="0" i="0" kern="1200" dirty="0">
                <a:solidFill>
                  <a:schemeClr val="tx1"/>
                </a:solidFill>
                <a:effectLst/>
                <a:latin typeface="+mn-lt"/>
                <a:ea typeface="Geneva" pitchFamily="-109" charset="0"/>
                <a:cs typeface="Geneva" pitchFamily="-109" charset="0"/>
              </a:rPr>
              <a:t>If people can come up with their own solutions, those solutions are far more likely to be something that would work for them in the context of their life and more likely to be implemented than if someone else says: “Why don’t you try this?” Their issue, their solution. </a:t>
            </a:r>
          </a:p>
          <a:p>
            <a:endParaRPr lang="en-CA" sz="1200" b="0" i="0" kern="1200" dirty="0">
              <a:solidFill>
                <a:schemeClr val="tx1"/>
              </a:solidFill>
              <a:effectLst/>
              <a:latin typeface="+mn-lt"/>
              <a:ea typeface="Geneva" pitchFamily="-109" charset="0"/>
              <a:cs typeface="Geneva" pitchFamily="-109" charset="0"/>
            </a:endParaRPr>
          </a:p>
          <a:p>
            <a:r>
              <a:rPr lang="en-CA" sz="1200" b="0" i="0" kern="1200" dirty="0">
                <a:solidFill>
                  <a:schemeClr val="tx1"/>
                </a:solidFill>
                <a:effectLst/>
                <a:latin typeface="+mn-lt"/>
                <a:ea typeface="Geneva" pitchFamily="-109" charset="0"/>
                <a:cs typeface="Geneva" pitchFamily="-109" charset="0"/>
              </a:rPr>
              <a:t>If a patient genuinely can’t come up with any solutions, you can suggest a ‘menu’ of options using the context of what other people have found useful: “Some of the people I’ve seen have found X to be useful, others found that Y and Z were helpful. Do you think any of those options would work for you?” </a:t>
            </a:r>
          </a:p>
          <a:p>
            <a:r>
              <a:rPr lang="en-CA" sz="1200" b="0" i="0" kern="1200" dirty="0">
                <a:solidFill>
                  <a:schemeClr val="tx1"/>
                </a:solidFill>
                <a:effectLst/>
                <a:latin typeface="+mn-lt"/>
                <a:ea typeface="Geneva" pitchFamily="-109" charset="0"/>
                <a:cs typeface="Geneva" pitchFamily="-109" charset="0"/>
              </a:rPr>
              <a:t> </a:t>
            </a:r>
          </a:p>
          <a:p>
            <a:r>
              <a:rPr lang="en-CA" sz="1200" b="0" i="0" kern="1200" dirty="0">
                <a:solidFill>
                  <a:schemeClr val="tx1"/>
                </a:solidFill>
                <a:effectLst/>
                <a:latin typeface="+mn-lt"/>
                <a:ea typeface="Geneva" pitchFamily="-109" charset="0"/>
                <a:cs typeface="Geneva" pitchFamily="-109" charset="0"/>
              </a:rPr>
              <a:t>Thought provoking questions also help the patient understand more about themselves, how smoking has become part of their life and helps them connect more deeply with their reasons for stopping: “what reasons do you have for stopping?”, “how do you feel about your smoking?”, “what do you enjoy most and least about smoking?”</a:t>
            </a:r>
          </a:p>
          <a:p>
            <a:r>
              <a:rPr lang="en-CA" sz="1200" b="0" i="0" kern="1200" dirty="0">
                <a:solidFill>
                  <a:schemeClr val="tx1"/>
                </a:solidFill>
                <a:effectLst/>
                <a:latin typeface="+mn-lt"/>
                <a:ea typeface="Geneva" pitchFamily="-109" charset="0"/>
                <a:cs typeface="Geneva" pitchFamily="-109" charset="0"/>
              </a:rPr>
              <a:t> </a:t>
            </a:r>
          </a:p>
          <a:p>
            <a:pPr marL="171450" lvl="0" indent="-171450">
              <a:buFont typeface="Arial" panose="020B0604020202020204" pitchFamily="34" charset="0"/>
              <a:buChar char="•"/>
            </a:pPr>
            <a:r>
              <a:rPr lang="en-CA" sz="1200" b="1" i="0" kern="1200" dirty="0">
                <a:solidFill>
                  <a:schemeClr val="tx1"/>
                </a:solidFill>
                <a:effectLst/>
                <a:latin typeface="+mn-lt"/>
                <a:ea typeface="Geneva" pitchFamily="-109" charset="0"/>
                <a:cs typeface="Geneva" pitchFamily="-109" charset="0"/>
              </a:rPr>
              <a:t>Feedback:</a:t>
            </a:r>
            <a:r>
              <a:rPr lang="en-CA" sz="1200" b="0" i="0" kern="1200" dirty="0">
                <a:solidFill>
                  <a:schemeClr val="tx1"/>
                </a:solidFill>
                <a:effectLst/>
                <a:latin typeface="+mn-lt"/>
                <a:ea typeface="Geneva" pitchFamily="-109" charset="0"/>
                <a:cs typeface="Geneva" pitchFamily="-109" charset="0"/>
              </a:rPr>
              <a:t> key points and observations, taking a strengths-based approach: “so, despite having a difficult week and smoking on one day, you managed to get back on track and not to smoke again, that’s an achievement when things are so difficult”. This can also boost motivation and self-efficacy.</a:t>
            </a:r>
          </a:p>
          <a:p>
            <a:r>
              <a:rPr lang="en-CA" sz="1200" b="0" i="0" kern="1200" dirty="0">
                <a:solidFill>
                  <a:schemeClr val="tx1"/>
                </a:solidFill>
                <a:effectLst/>
                <a:latin typeface="+mn-lt"/>
                <a:ea typeface="Geneva" pitchFamily="-109" charset="0"/>
                <a:cs typeface="Geneva" pitchFamily="-109" charset="0"/>
              </a:rPr>
              <a:t> </a:t>
            </a:r>
          </a:p>
          <a:p>
            <a:pPr marL="171450" lvl="0" indent="-171450">
              <a:buFont typeface="Arial" panose="020B0604020202020204" pitchFamily="34" charset="0"/>
              <a:buChar char="•"/>
            </a:pPr>
            <a:r>
              <a:rPr lang="en-CA" sz="1200" b="1" i="0" kern="1200" dirty="0">
                <a:solidFill>
                  <a:schemeClr val="tx1"/>
                </a:solidFill>
                <a:effectLst/>
                <a:latin typeface="+mn-lt"/>
                <a:ea typeface="Geneva" pitchFamily="-109" charset="0"/>
                <a:cs typeface="Geneva" pitchFamily="-109" charset="0"/>
              </a:rPr>
              <a:t>Summaries:</a:t>
            </a:r>
            <a:r>
              <a:rPr lang="en-CA" sz="1200" b="0" i="0" kern="1200" dirty="0">
                <a:solidFill>
                  <a:schemeClr val="tx1"/>
                </a:solidFill>
                <a:effectLst/>
                <a:latin typeface="+mn-lt"/>
                <a:ea typeface="Geneva" pitchFamily="-109" charset="0"/>
                <a:cs typeface="Geneva" pitchFamily="-109" charset="0"/>
              </a:rPr>
              <a:t> allow you to gather main points both during and at the end of the session and allow you to check that you and the patient were having the same conversation. They can correct your summary or to clarify elements of it if needed. Summaries can also help to:</a:t>
            </a:r>
          </a:p>
          <a:p>
            <a:pPr marL="628650" lvl="1" indent="-171450">
              <a:buFont typeface="Arial" panose="020B0604020202020204" pitchFamily="34" charset="0"/>
              <a:buChar char="•"/>
            </a:pPr>
            <a:r>
              <a:rPr lang="en-CA" sz="1200" b="0" i="0" kern="1200" dirty="0">
                <a:solidFill>
                  <a:schemeClr val="tx1"/>
                </a:solidFill>
                <a:effectLst/>
                <a:latin typeface="+mn-lt"/>
                <a:ea typeface="Geneva" pitchFamily="-109" charset="0"/>
                <a:cs typeface="Geneva" pitchFamily="-109" charset="0"/>
              </a:rPr>
              <a:t>change direction</a:t>
            </a:r>
          </a:p>
          <a:p>
            <a:pPr marL="628650" lvl="1" indent="-171450">
              <a:buFont typeface="Arial" panose="020B0604020202020204" pitchFamily="34" charset="0"/>
              <a:buChar char="•"/>
            </a:pPr>
            <a:r>
              <a:rPr lang="en-CA" sz="1200" b="0" i="0" kern="1200" dirty="0">
                <a:solidFill>
                  <a:schemeClr val="tx1"/>
                </a:solidFill>
                <a:effectLst/>
                <a:latin typeface="+mn-lt"/>
                <a:ea typeface="Geneva" pitchFamily="-109" charset="0"/>
                <a:cs typeface="Geneva" pitchFamily="-109" charset="0"/>
              </a:rPr>
              <a:t>let the patient see you have really heard what they said</a:t>
            </a:r>
          </a:p>
          <a:p>
            <a:pPr marL="628650" lvl="1" indent="-171450">
              <a:buFont typeface="Arial" panose="020B0604020202020204" pitchFamily="34" charset="0"/>
              <a:buChar char="•"/>
            </a:pPr>
            <a:r>
              <a:rPr lang="en-CA" sz="1200" b="0" i="0" kern="1200" dirty="0">
                <a:solidFill>
                  <a:schemeClr val="tx1"/>
                </a:solidFill>
                <a:effectLst/>
                <a:latin typeface="+mn-lt"/>
                <a:ea typeface="Geneva" pitchFamily="-109" charset="0"/>
                <a:cs typeface="Geneva" pitchFamily="-109" charset="0"/>
              </a:rPr>
              <a:t>keep track of key points</a:t>
            </a:r>
          </a:p>
          <a:p>
            <a:pPr marL="628650" lvl="1" indent="-171450">
              <a:buFont typeface="Arial" panose="020B0604020202020204" pitchFamily="34" charset="0"/>
              <a:buChar char="•"/>
            </a:pPr>
            <a:r>
              <a:rPr lang="en-CA" sz="1200" b="0" i="0" kern="1200" dirty="0">
                <a:solidFill>
                  <a:schemeClr val="tx1"/>
                </a:solidFill>
                <a:effectLst/>
                <a:latin typeface="+mn-lt"/>
                <a:ea typeface="Geneva" pitchFamily="-109" charset="0"/>
                <a:cs typeface="Geneva" pitchFamily="-109" charset="0"/>
              </a:rPr>
              <a:t>signal the session is coming to an end </a:t>
            </a:r>
          </a:p>
          <a:p>
            <a:endParaRPr lang="en-US" dirty="0">
              <a:latin typeface="+mn-lt"/>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10</a:t>
            </a:fld>
            <a:endParaRPr lang="en-US" dirty="0"/>
          </a:p>
        </p:txBody>
      </p:sp>
    </p:spTree>
    <p:extLst>
      <p:ext uri="{BB962C8B-B14F-4D97-AF65-F5344CB8AC3E}">
        <p14:creationId xmlns:p14="http://schemas.microsoft.com/office/powerpoint/2010/main" val="37217102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Geneva" pitchFamily="-109" charset="0"/>
                <a:cs typeface="Geneva" pitchFamily="-109" charset="0"/>
              </a:rPr>
              <a:t>[Read the list of questions]</a:t>
            </a:r>
            <a:r>
              <a:rPr lang="en-US" sz="1200" b="0" i="0" kern="1200" dirty="0">
                <a:solidFill>
                  <a:schemeClr val="tx1"/>
                </a:solidFill>
                <a:effectLst/>
                <a:latin typeface="+mn-lt"/>
                <a:ea typeface="Geneva" pitchFamily="-109" charset="0"/>
                <a:cs typeface="Geneva" pitchFamily="-109" charset="0"/>
              </a:rPr>
              <a:t> </a:t>
            </a:r>
            <a:endParaRPr lang="en-CA" sz="1200" b="0" i="0" kern="1200" dirty="0">
              <a:solidFill>
                <a:schemeClr val="tx1"/>
              </a:solidFill>
              <a:effectLst/>
              <a:latin typeface="+mn-lt"/>
              <a:ea typeface="Geneva" pitchFamily="-109" charset="0"/>
              <a:cs typeface="Geneva" pitchFamily="-109" charset="0"/>
            </a:endParaRPr>
          </a:p>
          <a:p>
            <a:r>
              <a:rPr lang="en-US" sz="1200" b="0" i="0" kern="1200" dirty="0">
                <a:solidFill>
                  <a:schemeClr val="tx1"/>
                </a:solidFill>
                <a:effectLst/>
                <a:latin typeface="+mn-lt"/>
                <a:ea typeface="Geneva" pitchFamily="-109" charset="0"/>
                <a:cs typeface="Geneva" pitchFamily="-109" charset="0"/>
              </a:rPr>
              <a:t> </a:t>
            </a:r>
            <a:endParaRPr lang="en-CA" sz="1200" b="0" i="0" kern="1200" dirty="0">
              <a:solidFill>
                <a:schemeClr val="tx1"/>
              </a:solidFill>
              <a:effectLst/>
              <a:latin typeface="+mn-lt"/>
              <a:ea typeface="Geneva" pitchFamily="-109" charset="0"/>
              <a:cs typeface="Geneva" pitchFamily="-109" charset="0"/>
            </a:endParaRPr>
          </a:p>
          <a:p>
            <a:r>
              <a:rPr lang="en-US" sz="1200" b="0" i="0" kern="1200" dirty="0">
                <a:solidFill>
                  <a:schemeClr val="tx1"/>
                </a:solidFill>
                <a:effectLst/>
                <a:latin typeface="+mn-lt"/>
                <a:ea typeface="Geneva" pitchFamily="-109" charset="0"/>
                <a:cs typeface="Geneva" pitchFamily="-109" charset="0"/>
              </a:rPr>
              <a:t>These statements provide examples of open-ended questions that can be used in your interactions with patients. </a:t>
            </a:r>
          </a:p>
          <a:p>
            <a:endParaRPr lang="en-US" sz="1200" b="0" i="0" kern="1200" dirty="0">
              <a:solidFill>
                <a:schemeClr val="tx1"/>
              </a:solidFill>
              <a:effectLst/>
              <a:latin typeface="+mn-lt"/>
              <a:ea typeface="Geneva" pitchFamily="-109" charset="0"/>
              <a:cs typeface="Geneva" pitchFamily="-109" charset="0"/>
            </a:endParaRPr>
          </a:p>
          <a:p>
            <a:r>
              <a:rPr lang="en-US" sz="1200" b="0" i="0" kern="1200" dirty="0">
                <a:solidFill>
                  <a:schemeClr val="tx1"/>
                </a:solidFill>
                <a:effectLst/>
                <a:latin typeface="+mn-lt"/>
                <a:ea typeface="Geneva" pitchFamily="-109" charset="0"/>
                <a:cs typeface="Geneva" pitchFamily="-109" charset="0"/>
              </a:rPr>
              <a:t>They demonstrate the ethos and stance of the practitioner.</a:t>
            </a:r>
            <a:endParaRPr lang="en-CA" sz="1200" b="0" i="0" kern="1200" dirty="0">
              <a:solidFill>
                <a:schemeClr val="tx1"/>
              </a:solidFill>
              <a:effectLst/>
              <a:latin typeface="+mn-lt"/>
              <a:ea typeface="Geneva" pitchFamily="-109" charset="0"/>
              <a:cs typeface="Geneva" pitchFamily="-109" charset="0"/>
            </a:endParaRPr>
          </a:p>
          <a:p>
            <a:endParaRPr lang="en-US" dirty="0">
              <a:latin typeface="+mn-lt"/>
            </a:endParaRPr>
          </a:p>
          <a:p>
            <a:endParaRPr lang="en-US" dirty="0">
              <a:latin typeface="+mn-lt"/>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11</a:t>
            </a:fld>
            <a:endParaRPr lang="en-US" dirty="0"/>
          </a:p>
        </p:txBody>
      </p:sp>
    </p:spTree>
    <p:extLst>
      <p:ext uri="{BB962C8B-B14F-4D97-AF65-F5344CB8AC3E}">
        <p14:creationId xmlns:p14="http://schemas.microsoft.com/office/powerpoint/2010/main" val="18604836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Geneva" pitchFamily="-109" charset="0"/>
                <a:cs typeface="Geneva" pitchFamily="-109" charset="0"/>
              </a:rPr>
              <a:t>[Read the list of statements]</a:t>
            </a:r>
            <a:r>
              <a:rPr lang="en-US" sz="1200" b="0" i="0" kern="1200" dirty="0">
                <a:solidFill>
                  <a:schemeClr val="tx1"/>
                </a:solidFill>
                <a:effectLst/>
                <a:latin typeface="+mn-lt"/>
                <a:ea typeface="Geneva" pitchFamily="-109" charset="0"/>
                <a:cs typeface="Geneva" pitchFamily="-109" charset="0"/>
              </a:rPr>
              <a:t> </a:t>
            </a:r>
            <a:endParaRPr lang="en-CA" sz="1200" b="0" i="0" kern="1200" dirty="0">
              <a:solidFill>
                <a:schemeClr val="tx1"/>
              </a:solidFill>
              <a:effectLst/>
              <a:latin typeface="+mn-lt"/>
              <a:ea typeface="Geneva" pitchFamily="-109" charset="0"/>
              <a:cs typeface="Geneva" pitchFamily="-109" charset="0"/>
            </a:endParaRPr>
          </a:p>
          <a:p>
            <a:endParaRPr lang="en-US" dirty="0"/>
          </a:p>
          <a:p>
            <a:r>
              <a:rPr lang="en-US" dirty="0"/>
              <a:t>Here are a few examples of what reflective listening sounds like. </a:t>
            </a: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12</a:t>
            </a:fld>
            <a:endParaRPr lang="en-US" dirty="0"/>
          </a:p>
        </p:txBody>
      </p:sp>
    </p:spTree>
    <p:extLst>
      <p:ext uri="{BB962C8B-B14F-4D97-AF65-F5344CB8AC3E}">
        <p14:creationId xmlns:p14="http://schemas.microsoft.com/office/powerpoint/2010/main" val="48748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Geneva" pitchFamily="-109" charset="0"/>
                <a:cs typeface="Geneva" pitchFamily="-109" charset="0"/>
              </a:rPr>
              <a:t>[Read the list of statements]</a:t>
            </a:r>
            <a:r>
              <a:rPr lang="en-US" sz="1200" b="0" i="0" kern="1200" dirty="0">
                <a:solidFill>
                  <a:schemeClr val="tx1"/>
                </a:solidFill>
                <a:effectLst/>
                <a:latin typeface="+mn-lt"/>
                <a:ea typeface="Geneva" pitchFamily="-109" charset="0"/>
                <a:cs typeface="Geneva" pitchFamily="-109" charset="0"/>
              </a:rPr>
              <a:t> </a:t>
            </a:r>
            <a:endParaRPr lang="en-CA" sz="1200" b="0" i="0" kern="1200" dirty="0">
              <a:solidFill>
                <a:schemeClr val="tx1"/>
              </a:solidFill>
              <a:effectLst/>
              <a:latin typeface="+mn-lt"/>
              <a:ea typeface="Geneva" pitchFamily="-109" charset="0"/>
              <a:cs typeface="Geneva" pitchFamily="-109" charset="0"/>
            </a:endParaRPr>
          </a:p>
          <a:p>
            <a:r>
              <a:rPr lang="en-US" sz="1200" b="0" i="0" kern="1200" dirty="0">
                <a:solidFill>
                  <a:schemeClr val="tx1"/>
                </a:solidFill>
                <a:effectLst/>
                <a:latin typeface="+mn-lt"/>
                <a:ea typeface="Geneva" pitchFamily="-109" charset="0"/>
                <a:cs typeface="Geneva" pitchFamily="-109" charset="0"/>
              </a:rPr>
              <a:t> </a:t>
            </a:r>
            <a:endParaRPr lang="en-CA" sz="1200" b="0" i="0" kern="1200" dirty="0">
              <a:solidFill>
                <a:schemeClr val="tx1"/>
              </a:solidFill>
              <a:effectLst/>
              <a:latin typeface="+mn-lt"/>
              <a:ea typeface="Geneva" pitchFamily="-109" charset="0"/>
              <a:cs typeface="Geneva" pitchFamily="-109" charset="0"/>
            </a:endParaRPr>
          </a:p>
          <a:p>
            <a:r>
              <a:rPr lang="en-US" sz="1200" b="0" i="0" kern="1200" dirty="0">
                <a:solidFill>
                  <a:schemeClr val="tx1"/>
                </a:solidFill>
                <a:effectLst/>
                <a:latin typeface="+mn-lt"/>
                <a:ea typeface="Geneva" pitchFamily="-109" charset="0"/>
                <a:cs typeface="Geneva" pitchFamily="-109" charset="0"/>
              </a:rPr>
              <a:t>These statements demonstrate the ethos and stance of the practitioner.</a:t>
            </a:r>
            <a:endParaRPr lang="en-CA" sz="1200" b="0" i="0" kern="1200" dirty="0">
              <a:solidFill>
                <a:schemeClr val="tx1"/>
              </a:solidFill>
              <a:effectLst/>
              <a:latin typeface="+mn-lt"/>
              <a:ea typeface="Geneva" pitchFamily="-109" charset="0"/>
              <a:cs typeface="Geneva" pitchFamily="-109" charset="0"/>
            </a:endParaRPr>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13</a:t>
            </a:fld>
            <a:endParaRPr lang="en-US" dirty="0"/>
          </a:p>
        </p:txBody>
      </p:sp>
    </p:spTree>
    <p:extLst>
      <p:ext uri="{BB962C8B-B14F-4D97-AF65-F5344CB8AC3E}">
        <p14:creationId xmlns:p14="http://schemas.microsoft.com/office/powerpoint/2010/main" val="34315837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[Read aloud the list of affirmations]</a:t>
            </a: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14</a:t>
            </a:fld>
            <a:endParaRPr lang="en-US" dirty="0"/>
          </a:p>
        </p:txBody>
      </p:sp>
    </p:spTree>
    <p:extLst>
      <p:ext uri="{BB962C8B-B14F-4D97-AF65-F5344CB8AC3E}">
        <p14:creationId xmlns:p14="http://schemas.microsoft.com/office/powerpoint/2010/main" val="26843949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defRPr/>
            </a:pPr>
            <a:r>
              <a:rPr lang="en-GB" b="1" dirty="0">
                <a:latin typeface="Arial" panose="020B0604020202020204" pitchFamily="34" charset="0"/>
                <a:cs typeface="Arial" panose="020B0604020202020204" pitchFamily="34" charset="0"/>
              </a:rPr>
              <a:t>Full instructions: Module 4 Trainer's guide, Activity 1: Communication skills practice</a:t>
            </a:r>
            <a:endParaRPr lang="en-GB" dirty="0"/>
          </a:p>
          <a:p>
            <a:pPr>
              <a:defRPr/>
            </a:pPr>
            <a:endParaRPr lang="en-GB" b="1" dirty="0">
              <a:latin typeface="Arial" panose="020B0604020202020204" pitchFamily="34" charset="0"/>
              <a:cs typeface="Arial" panose="020B0604020202020204" pitchFamily="34" charset="0"/>
            </a:endParaRPr>
          </a:p>
          <a:p>
            <a:pPr>
              <a:defRPr/>
            </a:pPr>
            <a:r>
              <a:rPr lang="en-GB" b="1" dirty="0">
                <a:latin typeface="Arial" panose="020B0604020202020204" pitchFamily="34" charset="0"/>
                <a:cs typeface="Arial" panose="020B0604020202020204" pitchFamily="34" charset="0"/>
              </a:rPr>
              <a:t>Activity summary:</a:t>
            </a:r>
            <a:endParaRPr lang="en-US" dirty="0">
              <a:latin typeface="Arial" panose="020B0604020202020204" pitchFamily="34" charset="0"/>
              <a:cs typeface="Arial" panose="020B0604020202020204" pitchFamily="34" charset="0"/>
            </a:endParaRPr>
          </a:p>
          <a:p>
            <a:pPr marL="171450" indent="-171450">
              <a:buFont typeface="Arial,Sans-Serif"/>
              <a:buChar char="•"/>
              <a:defRPr/>
            </a:pPr>
            <a:r>
              <a:rPr lang="en-GB" b="1" dirty="0">
                <a:latin typeface="Arial" panose="020B0604020202020204" pitchFamily="34" charset="0"/>
                <a:cs typeface="Arial" panose="020B0604020202020204" pitchFamily="34" charset="0"/>
              </a:rPr>
              <a:t>Method: </a:t>
            </a:r>
            <a:r>
              <a:rPr lang="en-GB" dirty="0">
                <a:latin typeface="Arial" panose="020B0604020202020204" pitchFamily="34" charset="0"/>
                <a:cs typeface="Arial" panose="020B0604020202020204" pitchFamily="34" charset="0"/>
              </a:rPr>
              <a:t>Breakout rooms</a:t>
            </a:r>
            <a:endParaRPr lang="en-US" dirty="0">
              <a:latin typeface="Arial" panose="020B0604020202020204" pitchFamily="34" charset="0"/>
              <a:cs typeface="Arial" panose="020B0604020202020204" pitchFamily="34" charset="0"/>
            </a:endParaRPr>
          </a:p>
          <a:p>
            <a:pPr marL="171450" indent="-171450">
              <a:buFont typeface="Arial,Sans-Serif"/>
              <a:buChar char="•"/>
              <a:defRPr/>
            </a:pPr>
            <a:r>
              <a:rPr lang="en-GB" b="1" dirty="0">
                <a:latin typeface="Arial" panose="020B0604020202020204" pitchFamily="34" charset="0"/>
                <a:cs typeface="Arial" panose="020B0604020202020204" pitchFamily="34" charset="0"/>
              </a:rPr>
              <a:t>Number per group</a:t>
            </a:r>
            <a:r>
              <a:rPr lang="en-GB" dirty="0">
                <a:latin typeface="Arial" panose="020B0604020202020204" pitchFamily="34" charset="0"/>
                <a:cs typeface="Arial" panose="020B0604020202020204" pitchFamily="34" charset="0"/>
              </a:rPr>
              <a:t>: 2</a:t>
            </a:r>
            <a:endParaRPr lang="en-US" dirty="0">
              <a:latin typeface="Arial" panose="020B0604020202020204" pitchFamily="34" charset="0"/>
              <a:cs typeface="Arial" panose="020B0604020202020204" pitchFamily="34" charset="0"/>
            </a:endParaRPr>
          </a:p>
          <a:p>
            <a:pPr marL="171450" indent="-171450">
              <a:buFont typeface="Arial,Sans-Serif"/>
              <a:buChar char="•"/>
              <a:defRPr/>
            </a:pPr>
            <a:r>
              <a:rPr lang="en-GB" b="1" dirty="0">
                <a:latin typeface="Arial" panose="020B0604020202020204" pitchFamily="34" charset="0"/>
                <a:cs typeface="Arial" panose="020B0604020202020204" pitchFamily="34" charset="0"/>
              </a:rPr>
              <a:t>Duration: </a:t>
            </a:r>
            <a:r>
              <a:rPr lang="en-GB" dirty="0">
                <a:latin typeface="Arial" panose="020B0604020202020204" pitchFamily="34" charset="0"/>
                <a:cs typeface="Arial" panose="020B0604020202020204" pitchFamily="34" charset="0"/>
              </a:rPr>
              <a:t>Two 5-minute sessions</a:t>
            </a:r>
            <a:endParaRPr lang="en-US" dirty="0">
              <a:latin typeface="Arial" panose="020B0604020202020204" pitchFamily="34" charset="0"/>
              <a:cs typeface="Arial" panose="020B0604020202020204" pitchFamily="34" charset="0"/>
            </a:endParaRPr>
          </a:p>
          <a:p>
            <a:pPr>
              <a:defRPr/>
            </a:pPr>
            <a:endParaRPr lang="en-GB" dirty="0">
              <a:latin typeface="Arial" panose="020B0604020202020204" pitchFamily="34" charset="0"/>
              <a:cs typeface="Arial" panose="020B0604020202020204" pitchFamily="34" charset="0"/>
            </a:endParaRPr>
          </a:p>
          <a:p>
            <a:pPr>
              <a:defRPr/>
            </a:pPr>
            <a:r>
              <a:rPr lang="en-GB" b="1" dirty="0">
                <a:latin typeface="Arial" panose="020B0604020202020204" pitchFamily="34" charset="0"/>
                <a:cs typeface="Arial" panose="020B0604020202020204" pitchFamily="34" charset="0"/>
              </a:rPr>
              <a:t>Task:</a:t>
            </a:r>
            <a:endParaRPr lang="en-US" dirty="0">
              <a:latin typeface="Arial" panose="020B0604020202020204" pitchFamily="34" charset="0"/>
              <a:cs typeface="Arial" panose="020B0604020202020204" pitchFamily="34" charset="0"/>
            </a:endParaRPr>
          </a:p>
          <a:p>
            <a:pPr>
              <a:defRPr/>
            </a:pPr>
            <a:r>
              <a:rPr lang="en-GB" b="1" dirty="0">
                <a:latin typeface="Arial" panose="020B0604020202020204" pitchFamily="34" charset="0"/>
                <a:cs typeface="Arial" panose="020B0604020202020204" pitchFamily="34" charset="0"/>
              </a:rPr>
              <a:t>Step 1:</a:t>
            </a:r>
            <a:endParaRPr lang="en-US" dirty="0">
              <a:latin typeface="Arial" panose="020B0604020202020204" pitchFamily="34" charset="0"/>
              <a:cs typeface="Arial" panose="020B0604020202020204" pitchFamily="34" charset="0"/>
            </a:endParaRPr>
          </a:p>
          <a:p>
            <a:pPr marL="171450" indent="-171450">
              <a:buFont typeface="Arial,Sans-Serif"/>
              <a:buChar char="•"/>
              <a:defRPr/>
            </a:pPr>
            <a:r>
              <a:rPr lang="en-GB" dirty="0">
                <a:latin typeface="Arial" panose="020B0604020202020204" pitchFamily="34" charset="0"/>
                <a:cs typeface="Arial" panose="020B0604020202020204" pitchFamily="34" charset="0"/>
              </a:rPr>
              <a:t>Split into pairs for </a:t>
            </a:r>
            <a:r>
              <a:rPr lang="en-GB" b="1" dirty="0">
                <a:latin typeface="Arial" panose="020B0604020202020204" pitchFamily="34" charset="0"/>
                <a:cs typeface="Arial" panose="020B0604020202020204" pitchFamily="34" charset="0"/>
              </a:rPr>
              <a:t>5 minutes.</a:t>
            </a:r>
            <a:endParaRPr lang="en-US" dirty="0">
              <a:latin typeface="Arial" panose="020B0604020202020204" pitchFamily="34" charset="0"/>
              <a:cs typeface="Arial" panose="020B0604020202020204" pitchFamily="34" charset="0"/>
            </a:endParaRPr>
          </a:p>
          <a:p>
            <a:pPr marL="171450" indent="-171450">
              <a:buFont typeface="Arial,Sans-Serif"/>
              <a:buChar char="•"/>
              <a:defRPr/>
            </a:pPr>
            <a:r>
              <a:rPr lang="en-GB" dirty="0">
                <a:latin typeface="Arial" panose="020B0604020202020204" pitchFamily="34" charset="0"/>
                <a:cs typeface="Arial" panose="020B0604020202020204" pitchFamily="34" charset="0"/>
              </a:rPr>
              <a:t>Interview each other on </a:t>
            </a:r>
            <a:r>
              <a:rPr lang="en-GB" b="1" dirty="0">
                <a:latin typeface="Arial" panose="020B0604020202020204" pitchFamily="34" charset="0"/>
                <a:cs typeface="Arial" panose="020B0604020202020204" pitchFamily="34" charset="0"/>
              </a:rPr>
              <a:t>‘Something I’ve been meaning to complete for ages but haven’t got around to yet’ </a:t>
            </a:r>
            <a:endParaRPr lang="en-GB" dirty="0">
              <a:latin typeface="Arial" panose="020B0604020202020204" pitchFamily="34" charset="0"/>
              <a:cs typeface="Arial" panose="020B0604020202020204" pitchFamily="34" charset="0"/>
            </a:endParaRPr>
          </a:p>
          <a:p>
            <a:pPr marL="171450" indent="-171450">
              <a:buFont typeface="Arial,Sans-Serif"/>
              <a:buChar char="•"/>
              <a:defRPr/>
            </a:pPr>
            <a:r>
              <a:rPr lang="en-GB" dirty="0">
                <a:latin typeface="Arial" panose="020B0604020202020204" pitchFamily="34" charset="0"/>
                <a:cs typeface="Arial" panose="020B0604020202020204" pitchFamily="34" charset="0"/>
              </a:rPr>
              <a:t>The aim of the exercise is to use all their excellent communication skills to try and find out what is going on from the other person’s perspective and to help the other person </a:t>
            </a:r>
            <a:r>
              <a:rPr lang="en-GB" b="1" dirty="0">
                <a:latin typeface="Arial" panose="020B0604020202020204" pitchFamily="34" charset="0"/>
                <a:cs typeface="Arial" panose="020B0604020202020204" pitchFamily="34" charset="0"/>
              </a:rPr>
              <a:t>think of a solution for themselves. </a:t>
            </a:r>
            <a:endParaRPr lang="en-GB" dirty="0">
              <a:latin typeface="Arial" panose="020B0604020202020204" pitchFamily="34" charset="0"/>
              <a:cs typeface="Arial" panose="020B0604020202020204" pitchFamily="34" charset="0"/>
            </a:endParaRPr>
          </a:p>
          <a:p>
            <a:pPr marL="171450" indent="-171450">
              <a:buFont typeface="Arial,Sans-Serif"/>
              <a:buChar char="•"/>
              <a:defRPr/>
            </a:pPr>
            <a:r>
              <a:rPr lang="en-GB" dirty="0">
                <a:latin typeface="Arial" panose="020B0604020202020204" pitchFamily="34" charset="0"/>
                <a:cs typeface="Arial" panose="020B0604020202020204" pitchFamily="34" charset="0"/>
              </a:rPr>
              <a:t>The interviewer’s task is to </a:t>
            </a:r>
            <a:r>
              <a:rPr lang="en-GB" b="1" dirty="0">
                <a:latin typeface="Arial" panose="020B0604020202020204" pitchFamily="34" charset="0"/>
                <a:cs typeface="Arial" panose="020B0604020202020204" pitchFamily="34" charset="0"/>
              </a:rPr>
              <a:t>use listening skills </a:t>
            </a:r>
            <a:r>
              <a:rPr lang="en-GB" dirty="0">
                <a:latin typeface="Arial" panose="020B0604020202020204" pitchFamily="34" charset="0"/>
                <a:cs typeface="Arial" panose="020B0604020202020204" pitchFamily="34" charset="0"/>
              </a:rPr>
              <a:t>and </a:t>
            </a:r>
            <a:r>
              <a:rPr lang="en-GB" b="1" dirty="0">
                <a:latin typeface="Arial" panose="020B0604020202020204" pitchFamily="34" charset="0"/>
                <a:cs typeface="Arial" panose="020B0604020202020204" pitchFamily="34" charset="0"/>
              </a:rPr>
              <a:t>ask probing questions. </a:t>
            </a:r>
            <a:endParaRPr lang="en-GB" dirty="0">
              <a:latin typeface="Arial" panose="020B0604020202020204" pitchFamily="34" charset="0"/>
              <a:cs typeface="Arial" panose="020B0604020202020204" pitchFamily="34" charset="0"/>
            </a:endParaRPr>
          </a:p>
          <a:p>
            <a:pPr>
              <a:defRPr/>
            </a:pPr>
            <a:endParaRPr lang="en-GB" dirty="0">
              <a:latin typeface="Arial" panose="020B0604020202020204" pitchFamily="34" charset="0"/>
              <a:cs typeface="Arial" panose="020B0604020202020204" pitchFamily="34" charset="0"/>
            </a:endParaRPr>
          </a:p>
          <a:p>
            <a:pPr>
              <a:defRPr/>
            </a:pPr>
            <a:r>
              <a:rPr lang="en-GB" b="1" dirty="0">
                <a:latin typeface="Arial" panose="020B0604020202020204" pitchFamily="34" charset="0"/>
                <a:cs typeface="Arial" panose="020B0604020202020204" pitchFamily="34" charset="0"/>
              </a:rPr>
              <a:t>Step 2</a:t>
            </a:r>
            <a:endParaRPr lang="en-US" dirty="0">
              <a:latin typeface="Arial" panose="020B0604020202020204" pitchFamily="34" charset="0"/>
              <a:cs typeface="Arial" panose="020B0604020202020204" pitchFamily="34" charset="0"/>
            </a:endParaRPr>
          </a:p>
          <a:p>
            <a:pPr marL="171450" indent="-171450">
              <a:buFont typeface="Arial,Sans-Serif"/>
              <a:buChar char="•"/>
              <a:defRPr/>
            </a:pPr>
            <a:r>
              <a:rPr lang="en-GB" b="1" dirty="0">
                <a:latin typeface="Arial" panose="020B0604020202020204" pitchFamily="34" charset="0"/>
                <a:cs typeface="Arial" panose="020B0604020202020204" pitchFamily="34" charset="0"/>
              </a:rPr>
              <a:t>Return after 5 minutes</a:t>
            </a:r>
            <a:endParaRPr lang="en-US" dirty="0">
              <a:latin typeface="Arial" panose="020B0604020202020204" pitchFamily="34" charset="0"/>
              <a:cs typeface="Arial" panose="020B0604020202020204" pitchFamily="34" charset="0"/>
            </a:endParaRPr>
          </a:p>
          <a:p>
            <a:pPr marL="171450" indent="-171450">
              <a:buFont typeface="Arial,Sans-Serif"/>
              <a:buChar char="•"/>
              <a:defRPr/>
            </a:pPr>
            <a:r>
              <a:rPr lang="en-GB" dirty="0">
                <a:latin typeface="Arial" panose="020B0604020202020204" pitchFamily="34" charset="0"/>
                <a:cs typeface="Arial" panose="020B0604020202020204" pitchFamily="34" charset="0"/>
              </a:rPr>
              <a:t>Ask the interviewers whether they </a:t>
            </a:r>
            <a:r>
              <a:rPr lang="en-GB" b="1" dirty="0">
                <a:latin typeface="Arial" panose="020B0604020202020204" pitchFamily="34" charset="0"/>
                <a:cs typeface="Arial" panose="020B0604020202020204" pitchFamily="34" charset="0"/>
              </a:rPr>
              <a:t>accidentally found themselves giving advice </a:t>
            </a:r>
            <a:r>
              <a:rPr lang="en-GB" dirty="0">
                <a:latin typeface="Arial" panose="020B0604020202020204" pitchFamily="34" charset="0"/>
                <a:cs typeface="Arial" panose="020B0604020202020204" pitchFamily="34" charset="0"/>
              </a:rPr>
              <a:t>when they heard what the situation was</a:t>
            </a:r>
            <a:endParaRPr lang="en-US" dirty="0">
              <a:latin typeface="Arial" panose="020B0604020202020204" pitchFamily="34" charset="0"/>
              <a:cs typeface="Arial" panose="020B0604020202020204" pitchFamily="34" charset="0"/>
            </a:endParaRPr>
          </a:p>
          <a:p>
            <a:pPr marL="171450" indent="-171450">
              <a:buFont typeface="Arial,Sans-Serif"/>
              <a:buChar char="•"/>
              <a:defRPr/>
            </a:pPr>
            <a:r>
              <a:rPr lang="en-GB" dirty="0">
                <a:latin typeface="Arial" panose="020B0604020202020204" pitchFamily="34" charset="0"/>
                <a:cs typeface="Arial" panose="020B0604020202020204" pitchFamily="34" charset="0"/>
              </a:rPr>
              <a:t>If so, did they notice the speaker often gave replies like </a:t>
            </a:r>
            <a:r>
              <a:rPr lang="en-GB" b="1" dirty="0">
                <a:latin typeface="Arial" panose="020B0604020202020204" pitchFamily="34" charset="0"/>
                <a:cs typeface="Arial" panose="020B0604020202020204" pitchFamily="34" charset="0"/>
              </a:rPr>
              <a:t>“yes, but I’ve tried that...” or “I can’t do that because...” </a:t>
            </a:r>
            <a:endParaRPr lang="en-GB" dirty="0">
              <a:latin typeface="Arial" panose="020B0604020202020204" pitchFamily="34" charset="0"/>
              <a:cs typeface="Arial" panose="020B0604020202020204" pitchFamily="34" charset="0"/>
            </a:endParaRPr>
          </a:p>
          <a:p>
            <a:pPr marL="171450" indent="-171450">
              <a:buFont typeface="Arial,Sans-Serif"/>
              <a:buChar char="•"/>
              <a:defRPr/>
            </a:pPr>
            <a:endParaRPr lang="en-GB" dirty="0">
              <a:latin typeface="Arial" panose="020B0604020202020204" pitchFamily="34" charset="0"/>
              <a:cs typeface="Arial" panose="020B0604020202020204" pitchFamily="34" charset="0"/>
            </a:endParaRPr>
          </a:p>
          <a:p>
            <a:pPr>
              <a:defRPr/>
            </a:pPr>
            <a:r>
              <a:rPr lang="en-GB" b="1" dirty="0">
                <a:latin typeface="Arial" panose="020B0604020202020204" pitchFamily="34" charset="0"/>
                <a:cs typeface="Arial" panose="020B0604020202020204" pitchFamily="34" charset="0"/>
              </a:rPr>
              <a:t>Step 3</a:t>
            </a:r>
            <a:endParaRPr lang="en-US" dirty="0">
              <a:latin typeface="Arial" panose="020B0604020202020204" pitchFamily="34" charset="0"/>
              <a:cs typeface="Arial" panose="020B0604020202020204" pitchFamily="34" charset="0"/>
            </a:endParaRPr>
          </a:p>
          <a:p>
            <a:pPr marL="171450" indent="-171450">
              <a:buFont typeface="Arial,Sans-Serif"/>
              <a:buChar char="•"/>
              <a:defRPr/>
            </a:pPr>
            <a:r>
              <a:rPr lang="en-GB" dirty="0">
                <a:latin typeface="Arial"/>
                <a:cs typeface="Arial"/>
              </a:rPr>
              <a:t>Instruct the group to </a:t>
            </a:r>
            <a:r>
              <a:rPr lang="en-GB" b="1" dirty="0">
                <a:latin typeface="Arial"/>
                <a:cs typeface="Arial"/>
              </a:rPr>
              <a:t>swap over roles and continue the exercise for 5 minutes. </a:t>
            </a:r>
            <a:endParaRPr lang="en-GB" dirty="0">
              <a:latin typeface="Arial"/>
              <a:cs typeface="Arial"/>
            </a:endParaRPr>
          </a:p>
          <a:p>
            <a:pPr marL="171450" indent="-171450">
              <a:buFont typeface="Arial,Sans-Serif"/>
              <a:buChar char="•"/>
              <a:defRPr/>
            </a:pPr>
            <a:r>
              <a:rPr lang="en-GB" dirty="0">
                <a:latin typeface="Arial" panose="020B0604020202020204" pitchFamily="34" charset="0"/>
                <a:cs typeface="Arial" panose="020B0604020202020204" pitchFamily="34" charset="0"/>
              </a:rPr>
              <a:t>They </a:t>
            </a:r>
            <a:r>
              <a:rPr lang="en-GB" b="1" dirty="0">
                <a:latin typeface="Arial" panose="020B0604020202020204" pitchFamily="34" charset="0"/>
                <a:cs typeface="Arial" panose="020B0604020202020204" pitchFamily="34" charset="0"/>
              </a:rPr>
              <a:t>must not offer any advice or solutions but must instead concentrate on asking exploring questions </a:t>
            </a:r>
            <a:endParaRPr lang="en-GB" dirty="0">
              <a:latin typeface="Arial" panose="020B0604020202020204" pitchFamily="34" charset="0"/>
              <a:cs typeface="Arial" panose="020B0604020202020204" pitchFamily="34" charset="0"/>
            </a:endParaRPr>
          </a:p>
          <a:p>
            <a:pPr marL="171450" indent="-171450">
              <a:buFont typeface="Arial"/>
              <a:buChar char="•"/>
              <a:defRPr/>
            </a:pPr>
            <a:r>
              <a:rPr lang="en-GB" dirty="0">
                <a:cs typeface="Arial"/>
              </a:rPr>
              <a:t>Ask the interviewers at the 4-minute mark to give a summary to the person you are interviewing on what they heard during the interview. </a:t>
            </a:r>
            <a:endParaRPr lang="en-GB" dirty="0">
              <a:latin typeface="Arial" panose="020B0604020202020204" pitchFamily="34" charset="0"/>
              <a:cs typeface="Arial" panose="020B0604020202020204" pitchFamily="34" charset="0"/>
            </a:endParaRPr>
          </a:p>
          <a:p>
            <a:pPr marL="171450" indent="-171450">
              <a:buFont typeface="Arial,Sans-Serif"/>
              <a:buChar char="•"/>
              <a:defRPr/>
            </a:pPr>
            <a:endParaRPr lang="en-GB" dirty="0">
              <a:latin typeface="Arial" panose="020B0604020202020204" pitchFamily="34" charset="0"/>
              <a:cs typeface="Arial" panose="020B0604020202020204" pitchFamily="34" charset="0"/>
            </a:endParaRPr>
          </a:p>
          <a:p>
            <a:pPr>
              <a:defRPr/>
            </a:pPr>
            <a:r>
              <a:rPr lang="en-GB" b="1" dirty="0">
                <a:latin typeface="Arial" panose="020B0604020202020204" pitchFamily="34" charset="0"/>
                <a:cs typeface="Arial" panose="020B0604020202020204" pitchFamily="34" charset="0"/>
              </a:rPr>
              <a:t>Step 4</a:t>
            </a:r>
            <a:endParaRPr lang="en-US" dirty="0">
              <a:latin typeface="Arial" panose="020B0604020202020204" pitchFamily="34" charset="0"/>
              <a:cs typeface="Arial" panose="020B0604020202020204" pitchFamily="34" charset="0"/>
            </a:endParaRPr>
          </a:p>
          <a:p>
            <a:pPr marL="171450" indent="-171450">
              <a:buFont typeface="Arial,Sans-Serif"/>
              <a:buChar char="•"/>
              <a:defRPr/>
            </a:pPr>
            <a:r>
              <a:rPr lang="en-GB" b="1" dirty="0">
                <a:latin typeface="Arial" panose="020B0604020202020204" pitchFamily="34" charset="0"/>
                <a:cs typeface="Arial" panose="020B0604020202020204" pitchFamily="34" charset="0"/>
              </a:rPr>
              <a:t>Ask the interviewers how they felt being instructed not to give advice. </a:t>
            </a:r>
            <a:endParaRPr lang="en-US" dirty="0">
              <a:latin typeface="Arial" panose="020B0604020202020204" pitchFamily="34" charset="0"/>
              <a:cs typeface="Arial" panose="020B0604020202020204" pitchFamily="34" charset="0"/>
            </a:endParaRPr>
          </a:p>
          <a:p>
            <a:pPr marL="171450" indent="-171450">
              <a:buFont typeface="Arial,Sans-Serif"/>
              <a:buChar char="•"/>
              <a:defRPr/>
            </a:pPr>
            <a:r>
              <a:rPr lang="en-GB" dirty="0">
                <a:latin typeface="Arial"/>
                <a:cs typeface="Arial"/>
              </a:rPr>
              <a:t>Now ask the interviewee to let you know if, in the absence of advice, there was any point to them having this conversation. </a:t>
            </a:r>
            <a:endParaRPr lang="en-US" dirty="0">
              <a:cs typeface="Arial"/>
            </a:endParaRPr>
          </a:p>
          <a:p>
            <a:pPr marL="171450" indent="-171450">
              <a:buFont typeface="Arial,Sans-Serif"/>
              <a:buChar char="•"/>
              <a:defRPr/>
            </a:pPr>
            <a:r>
              <a:rPr lang="en-GB" dirty="0">
                <a:cs typeface="Arial"/>
              </a:rPr>
              <a:t>For those being interviewed what did the conversation go and how did it feel to have the interviewer provide a summary?</a:t>
            </a:r>
            <a:endParaRPr lang="en-US" dirty="0">
              <a:cs typeface="Arial"/>
            </a:endParaRPr>
          </a:p>
          <a:p>
            <a:pPr>
              <a:defRPr/>
            </a:pPr>
            <a:endParaRPr lang="en-GB" dirty="0">
              <a:cs typeface="Arial"/>
            </a:endParaRPr>
          </a:p>
          <a:p>
            <a:endParaRPr lang="en-GB" altLang="en-US" b="1" dirty="0">
              <a:latin typeface="Century Gothic"/>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15</a:t>
            </a:fld>
            <a:endParaRPr lang="en-US" dirty="0"/>
          </a:p>
        </p:txBody>
      </p:sp>
    </p:spTree>
    <p:extLst>
      <p:ext uri="{BB962C8B-B14F-4D97-AF65-F5344CB8AC3E}">
        <p14:creationId xmlns:p14="http://schemas.microsoft.com/office/powerpoint/2010/main" val="9375336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nSpc>
                <a:spcPct val="80000"/>
              </a:lnSpc>
            </a:pPr>
            <a:r>
              <a:rPr lang="en-GB" b="1" dirty="0">
                <a:latin typeface="+mn-lt"/>
                <a:ea typeface="ＭＳ Ｐゴシック"/>
                <a:cs typeface="ＭＳ Ｐゴシック" pitchFamily="-109" charset="-128"/>
              </a:rPr>
              <a:t>[Use this slide to debrief]</a:t>
            </a:r>
            <a:endParaRPr lang="en-GB" sz="1200" b="1" dirty="0">
              <a:latin typeface="+mn-lt"/>
              <a:ea typeface="ＭＳ Ｐゴシック" pitchFamily="-109" charset="-128"/>
              <a:cs typeface="ＭＳ Ｐゴシック" pitchFamily="-109" charset="-128"/>
            </a:endParaRPr>
          </a:p>
          <a:p>
            <a:pPr>
              <a:lnSpc>
                <a:spcPct val="80000"/>
              </a:lnSpc>
            </a:pPr>
            <a:endParaRPr lang="en-GB" dirty="0">
              <a:latin typeface="+mn-lt"/>
              <a:ea typeface="ＭＳ Ｐゴシック"/>
              <a:cs typeface="ＭＳ Ｐゴシック" pitchFamily="-109" charset="-128"/>
            </a:endParaRPr>
          </a:p>
          <a:p>
            <a:pPr marL="171450" indent="-171450">
              <a:lnSpc>
                <a:spcPct val="80000"/>
              </a:lnSpc>
              <a:buFont typeface="Arial" panose="020B0604020202020204" pitchFamily="34" charset="0"/>
              <a:buChar char="•"/>
            </a:pPr>
            <a:r>
              <a:rPr lang="en-GB" sz="1200" dirty="0">
                <a:latin typeface="+mn-lt"/>
                <a:ea typeface="ＭＳ Ｐゴシック" pitchFamily="-109" charset="-128"/>
                <a:cs typeface="ＭＳ Ｐゴシック" pitchFamily="-109" charset="-128"/>
              </a:rPr>
              <a:t>The ‘art’ is building rapport and is essential for any meaningful conversation to take place. We all have our own ways of doing this, but we do need to remember to do it, and to keep on doing it. The skill here is to convey to patients that you genuinely care about helping them reduce risks of</a:t>
            </a:r>
            <a:r>
              <a:rPr lang="en-GB" sz="1200" baseline="0" dirty="0">
                <a:latin typeface="+mn-lt"/>
                <a:ea typeface="ＭＳ Ｐゴシック" pitchFamily="-109" charset="-128"/>
                <a:cs typeface="ＭＳ Ｐゴシック" pitchFamily="-109" charset="-128"/>
              </a:rPr>
              <a:t> surgical complications </a:t>
            </a:r>
            <a:r>
              <a:rPr lang="en-GB" sz="1200" dirty="0">
                <a:latin typeface="+mn-lt"/>
                <a:ea typeface="ＭＳ Ｐゴシック" pitchFamily="-109" charset="-128"/>
                <a:cs typeface="ＭＳ Ｐゴシック" pitchFamily="-109" charset="-128"/>
              </a:rPr>
              <a:t>and will support them through their quit attempt.</a:t>
            </a:r>
          </a:p>
          <a:p>
            <a:pPr marL="171450" indent="-171450">
              <a:lnSpc>
                <a:spcPct val="80000"/>
              </a:lnSpc>
              <a:buFont typeface="Arial" panose="020B0604020202020204" pitchFamily="34" charset="0"/>
              <a:buChar char="•"/>
            </a:pPr>
            <a:endParaRPr lang="en-GB" sz="1200" dirty="0">
              <a:latin typeface="+mn-lt"/>
              <a:ea typeface="ＭＳ Ｐゴシック" pitchFamily="-109" charset="-128"/>
              <a:cs typeface="ＭＳ Ｐゴシック" pitchFamily="-109" charset="-128"/>
            </a:endParaRPr>
          </a:p>
          <a:p>
            <a:pPr marL="171450" indent="-171450">
              <a:lnSpc>
                <a:spcPct val="80000"/>
              </a:lnSpc>
              <a:buFont typeface="Arial" panose="020B0604020202020204" pitchFamily="34" charset="0"/>
              <a:buChar char="•"/>
            </a:pPr>
            <a:r>
              <a:rPr lang="en-GB" sz="1200" dirty="0">
                <a:latin typeface="+mn-lt"/>
                <a:ea typeface="ＭＳ Ｐゴシック" pitchFamily="-109" charset="-128"/>
                <a:cs typeface="ＭＳ Ｐゴシック" pitchFamily="-109" charset="-128"/>
              </a:rPr>
              <a:t>Open questions such as ‘how do you feel about..’ and ‘what are your thoughts about…’ invite patients to discuss issues with you, without strictly defining the issue. Reflective or active listening involves listening attentively so that you can reflect back what you’ve heard from the patient, ask for clarification, seek more information…..this also helps build rapport.</a:t>
            </a:r>
          </a:p>
          <a:p>
            <a:pPr marL="171450" indent="-171450">
              <a:lnSpc>
                <a:spcPct val="80000"/>
              </a:lnSpc>
              <a:buFont typeface="Arial" panose="020B0604020202020204" pitchFamily="34" charset="0"/>
              <a:buChar char="•"/>
            </a:pPr>
            <a:endParaRPr lang="en-GB" sz="1200" dirty="0">
              <a:latin typeface="+mn-lt"/>
              <a:ea typeface="ＭＳ Ｐゴシック" pitchFamily="-109" charset="-128"/>
              <a:cs typeface="ＭＳ Ｐゴシック" pitchFamily="-109" charset="-128"/>
            </a:endParaRPr>
          </a:p>
          <a:p>
            <a:pPr marL="171450" indent="-171450">
              <a:lnSpc>
                <a:spcPct val="80000"/>
              </a:lnSpc>
              <a:buFont typeface="Arial" panose="020B0604020202020204" pitchFamily="34" charset="0"/>
              <a:buChar char="•"/>
            </a:pPr>
            <a:r>
              <a:rPr lang="en-GB" sz="1200" dirty="0">
                <a:latin typeface="+mn-lt"/>
                <a:ea typeface="ＭＳ Ｐゴシック" pitchFamily="-109" charset="-128"/>
                <a:cs typeface="ＭＳ Ｐゴシック" pitchFamily="-109" charset="-128"/>
              </a:rPr>
              <a:t>If patients can come up with their own solutions, those solutions are far more likely to be implemented than if someone else says: “Why don’t you try this….”. Their issue, their solution. If a woman genuinely can’t come up with any solutions, you can suggest a ‘menu’ of options in terms of what other women have found useful. You could say: “Some of the patients I’ve seen in a similar position to you have found X to be useful, others found that Y and Z were helpful.”</a:t>
            </a:r>
          </a:p>
          <a:p>
            <a:pPr marL="171450" indent="-171450">
              <a:lnSpc>
                <a:spcPct val="80000"/>
              </a:lnSpc>
              <a:buFont typeface="Arial" panose="020B0604020202020204" pitchFamily="34" charset="0"/>
              <a:buChar char="•"/>
            </a:pPr>
            <a:endParaRPr lang="en-GB" dirty="0">
              <a:ea typeface="ＭＳ Ｐゴシック"/>
              <a:cs typeface="Arial"/>
            </a:endParaRPr>
          </a:p>
          <a:p>
            <a:pPr marL="171450" indent="-171450">
              <a:lnSpc>
                <a:spcPct val="80000"/>
              </a:lnSpc>
              <a:buFont typeface="Arial" panose="020B0604020202020204" pitchFamily="34" charset="0"/>
              <a:buChar char="•"/>
            </a:pPr>
            <a:r>
              <a:rPr lang="en-GB" dirty="0">
                <a:ea typeface="ＭＳ Ｐゴシック"/>
                <a:cs typeface="Arial"/>
              </a:rPr>
              <a:t>Roll with resistance, avoiding any confrontation, pressuring patients, rather be interested, inquisitive, empathic and seek to meet patients where they are at in terms of their smokefree journey.</a:t>
            </a:r>
            <a:endParaRPr lang="en-GB" dirty="0">
              <a:ea typeface="ＭＳ Ｐゴシック" pitchFamily="-109" charset="-128"/>
              <a:cs typeface="Arial"/>
            </a:endParaRPr>
          </a:p>
          <a:p>
            <a:pPr marL="171450" indent="-171450">
              <a:lnSpc>
                <a:spcPct val="80000"/>
              </a:lnSpc>
              <a:buFont typeface="Arial" panose="020B0604020202020204" pitchFamily="34" charset="0"/>
              <a:buChar char="•"/>
            </a:pPr>
            <a:endParaRPr lang="en-GB" dirty="0">
              <a:ea typeface="ＭＳ Ｐゴシック"/>
              <a:cs typeface="Arial"/>
            </a:endParaRPr>
          </a:p>
          <a:p>
            <a:pPr marL="171450" indent="-171450">
              <a:lnSpc>
                <a:spcPct val="80000"/>
              </a:lnSpc>
              <a:buFont typeface="Arial" panose="020B0604020202020204" pitchFamily="34" charset="0"/>
              <a:buChar char="•"/>
            </a:pPr>
            <a:r>
              <a:rPr lang="en-GB" dirty="0">
                <a:ea typeface="ＭＳ Ｐゴシック"/>
                <a:cs typeface="Arial"/>
              </a:rPr>
              <a:t>Trusting patient is the best expert in their own life. </a:t>
            </a:r>
            <a:endParaRPr lang="en-GB" sz="1200" dirty="0">
              <a:latin typeface="+mn-lt"/>
              <a:ea typeface="ＭＳ Ｐゴシック" pitchFamily="-109" charset="-128"/>
              <a:cs typeface="Arial"/>
            </a:endParaRPr>
          </a:p>
          <a:p>
            <a:pPr>
              <a:lnSpc>
                <a:spcPct val="80000"/>
              </a:lnSpc>
            </a:pPr>
            <a:r>
              <a:rPr lang="en-GB" dirty="0">
                <a:ea typeface="ＭＳ Ｐゴシック"/>
                <a:cs typeface="Arial"/>
              </a:rPr>
              <a:t> </a:t>
            </a:r>
            <a:endParaRPr lang="en-GB" dirty="0">
              <a:ea typeface="ＭＳ Ｐゴシック"/>
            </a:endParaRPr>
          </a:p>
          <a:p>
            <a:pPr marL="171450" indent="-171450">
              <a:lnSpc>
                <a:spcPct val="80000"/>
              </a:lnSpc>
              <a:buFont typeface="Arial" panose="020B0604020202020204" pitchFamily="34" charset="0"/>
              <a:buChar char="•"/>
            </a:pPr>
            <a:r>
              <a:rPr lang="en-GB" sz="1200" dirty="0">
                <a:latin typeface="+mn-lt"/>
                <a:ea typeface="ＭＳ Ｐゴシック" pitchFamily="-109" charset="-128"/>
                <a:cs typeface="ＭＳ Ｐゴシック" pitchFamily="-109" charset="-128"/>
              </a:rPr>
              <a:t>Providing a summary at the end of the conversation allows you to check that you and the patient were having the same conversation, and for the patient to correct your summary or to clarify elements of it if needed. You might say something like this:</a:t>
            </a:r>
          </a:p>
          <a:p>
            <a:pPr>
              <a:lnSpc>
                <a:spcPct val="80000"/>
              </a:lnSpc>
            </a:pPr>
            <a:r>
              <a:rPr lang="en-GB" sz="1200" dirty="0">
                <a:latin typeface="+mn-lt"/>
                <a:ea typeface="ＭＳ Ｐゴシック" pitchFamily="-109" charset="-128"/>
                <a:cs typeface="ＭＳ Ｐゴシック" pitchFamily="-109" charset="-128"/>
              </a:rPr>
              <a:t>	</a:t>
            </a:r>
          </a:p>
          <a:p>
            <a:pPr>
              <a:lnSpc>
                <a:spcPct val="80000"/>
              </a:lnSpc>
            </a:pPr>
            <a:r>
              <a:rPr lang="en-GB" sz="1200" dirty="0">
                <a:latin typeface="+mn-lt"/>
                <a:ea typeface="ＭＳ Ｐゴシック" pitchFamily="-109" charset="-128"/>
                <a:cs typeface="ＭＳ Ｐゴシック" pitchFamily="-109" charset="-128"/>
              </a:rPr>
              <a:t>	“So, I’ve heard you say that you’ve been smoking for about nine years, that you normally smoke about 20 a day but have cut down to under 10 since you learned of your surgery</a:t>
            </a:r>
            <a:r>
              <a:rPr lang="en-GB" sz="1200" baseline="0" dirty="0">
                <a:latin typeface="+mn-lt"/>
                <a:ea typeface="ＭＳ Ｐゴシック" pitchFamily="-109" charset="-128"/>
                <a:cs typeface="ＭＳ Ｐゴシック" pitchFamily="-109" charset="-128"/>
              </a:rPr>
              <a:t> </a:t>
            </a:r>
            <a:r>
              <a:rPr lang="en-GB" sz="1200" dirty="0">
                <a:latin typeface="+mn-lt"/>
                <a:ea typeface="ＭＳ Ｐゴシック" pitchFamily="-109" charset="-128"/>
                <a:cs typeface="ＭＳ Ｐゴシック" pitchFamily="-109" charset="-128"/>
              </a:rPr>
              <a:t>and that you haven’t really tried to 	seriously quit before. You’re worried about being able to manage without smoking and you have some concerns about using nicotine products such as the gum or mouth spray to help with your quit attempt. Is this 	correct?”</a:t>
            </a:r>
          </a:p>
          <a:p>
            <a:pPr>
              <a:lnSpc>
                <a:spcPct val="80000"/>
              </a:lnSpc>
            </a:pPr>
            <a:r>
              <a:rPr lang="en-GB" sz="1200" dirty="0">
                <a:latin typeface="+mn-lt"/>
                <a:ea typeface="ＭＳ Ｐゴシック" pitchFamily="-109" charset="-128"/>
                <a:cs typeface="ＭＳ Ｐゴシック" pitchFamily="-109" charset="-128"/>
              </a:rPr>
              <a:t> </a:t>
            </a:r>
          </a:p>
          <a:p>
            <a:pPr>
              <a:lnSpc>
                <a:spcPct val="80000"/>
              </a:lnSpc>
            </a:pPr>
            <a:r>
              <a:rPr lang="en-GB" sz="1200" dirty="0">
                <a:latin typeface="+mn-lt"/>
                <a:ea typeface="ＭＳ Ｐゴシック"/>
                <a:cs typeface="Arial"/>
              </a:rPr>
              <a:t>Even if they are not ready to </a:t>
            </a:r>
            <a:r>
              <a:rPr lang="en-GB" dirty="0">
                <a:ea typeface="ＭＳ Ｐゴシック"/>
                <a:cs typeface="Arial"/>
              </a:rPr>
              <a:t>stop at </a:t>
            </a:r>
            <a:r>
              <a:rPr lang="en-GB" sz="1200" dirty="0">
                <a:latin typeface="+mn-lt"/>
                <a:ea typeface="ＭＳ Ｐゴシック"/>
                <a:cs typeface="Arial"/>
              </a:rPr>
              <a:t>this time, it is important to </a:t>
            </a:r>
            <a:r>
              <a:rPr lang="en-GB" dirty="0">
                <a:ea typeface="ＭＳ Ｐゴシック"/>
                <a:cs typeface="Arial"/>
              </a:rPr>
              <a:t>g</a:t>
            </a:r>
            <a:r>
              <a:rPr lang="en-GB" sz="1200" dirty="0">
                <a:latin typeface="+mn-lt"/>
                <a:ea typeface="ＭＳ Ｐゴシック"/>
                <a:cs typeface="Arial"/>
              </a:rPr>
              <a:t> </a:t>
            </a:r>
            <a:r>
              <a:rPr lang="en-GB" sz="1200" b="1" dirty="0">
                <a:latin typeface="+mn-lt"/>
                <a:ea typeface="ＭＳ Ｐゴシック"/>
                <a:cs typeface="Arial"/>
              </a:rPr>
              <a:t>keep the door open</a:t>
            </a:r>
            <a:r>
              <a:rPr lang="en-GB" sz="1200" dirty="0">
                <a:latin typeface="+mn-lt"/>
                <a:ea typeface="ＭＳ Ｐゴシック"/>
                <a:cs typeface="Arial"/>
              </a:rPr>
              <a:t>.</a:t>
            </a:r>
            <a:r>
              <a:rPr lang="en-GB" dirty="0">
                <a:ea typeface="ＭＳ Ｐゴシック"/>
                <a:cs typeface="Arial"/>
              </a:rPr>
              <a:t>  </a:t>
            </a:r>
            <a:endParaRPr lang="en-GB" sz="1200">
              <a:latin typeface="+mn-lt"/>
              <a:ea typeface="ＭＳ Ｐゴシック" pitchFamily="-109" charset="-128"/>
              <a:cs typeface="Arial"/>
            </a:endParaRPr>
          </a:p>
          <a:p>
            <a:endParaRPr lang="en-US" dirty="0">
              <a:latin typeface="+mn-lt"/>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16</a:t>
            </a:fld>
            <a:endParaRPr lang="en-US" dirty="0"/>
          </a:p>
        </p:txBody>
      </p:sp>
    </p:spTree>
    <p:extLst>
      <p:ext uri="{BB962C8B-B14F-4D97-AF65-F5344CB8AC3E}">
        <p14:creationId xmlns:p14="http://schemas.microsoft.com/office/powerpoint/2010/main" val="13490913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200" b="0" i="0" kern="1200" dirty="0">
                <a:solidFill>
                  <a:schemeClr val="tx1"/>
                </a:solidFill>
                <a:effectLst/>
                <a:latin typeface="+mn-lt"/>
                <a:ea typeface="Geneva" pitchFamily="-109" charset="0"/>
                <a:cs typeface="Geneva" pitchFamily="-109" charset="0"/>
              </a:rPr>
              <a:t>Scaling questions can be a useful talking tool for exploring the patient’s motivation and confidence.</a:t>
            </a:r>
            <a:endParaRPr lang="en-CA" sz="1200" b="0" i="0" kern="1200" dirty="0">
              <a:solidFill>
                <a:schemeClr val="tx1"/>
              </a:solidFill>
              <a:effectLst/>
              <a:latin typeface="+mn-lt"/>
              <a:ea typeface="Geneva" pitchFamily="-109" charset="0"/>
              <a:cs typeface="Geneva" pitchFamily="-109" charset="0"/>
            </a:endParaRPr>
          </a:p>
          <a:p>
            <a:r>
              <a:rPr lang="en-CA" sz="1200" b="0" i="0" kern="1200" dirty="0">
                <a:solidFill>
                  <a:schemeClr val="tx1"/>
                </a:solidFill>
                <a:effectLst/>
                <a:latin typeface="+mn-lt"/>
                <a:ea typeface="Geneva" pitchFamily="-109" charset="0"/>
                <a:cs typeface="Geneva" pitchFamily="-109" charset="0"/>
              </a:rPr>
              <a:t> </a:t>
            </a:r>
          </a:p>
          <a:p>
            <a:r>
              <a:rPr lang="en-US" sz="1200" b="0" i="0" kern="1200" dirty="0">
                <a:solidFill>
                  <a:schemeClr val="tx1"/>
                </a:solidFill>
                <a:effectLst/>
                <a:latin typeface="+mn-lt"/>
                <a:ea typeface="Geneva" pitchFamily="-109" charset="0"/>
                <a:cs typeface="Geneva" pitchFamily="-109" charset="0"/>
              </a:rPr>
              <a:t>Scaling questions ask people to respond to the following key questions:</a:t>
            </a:r>
            <a:endParaRPr lang="en-CA" sz="1200" b="0" i="0" kern="1200" dirty="0">
              <a:solidFill>
                <a:schemeClr val="tx1"/>
              </a:solidFill>
              <a:effectLst/>
              <a:latin typeface="+mn-lt"/>
              <a:ea typeface="Geneva" pitchFamily="-109" charset="0"/>
              <a:cs typeface="Geneva" pitchFamily="-109" charset="0"/>
            </a:endParaRPr>
          </a:p>
          <a:p>
            <a:pPr marL="171450" lvl="0" indent="-171450">
              <a:buFont typeface="Arial" panose="020B0604020202020204" pitchFamily="34" charset="0"/>
              <a:buChar char="•"/>
            </a:pPr>
            <a:r>
              <a:rPr lang="en-US" sz="1200" b="0" i="0" kern="1200" dirty="0">
                <a:solidFill>
                  <a:schemeClr val="tx1"/>
                </a:solidFill>
                <a:effectLst/>
                <a:latin typeface="+mn-lt"/>
                <a:ea typeface="Geneva" pitchFamily="-109" charset="0"/>
                <a:cs typeface="Geneva" pitchFamily="-109" charset="0"/>
              </a:rPr>
              <a:t>How motivated are you right now to make this change?  </a:t>
            </a:r>
            <a:endParaRPr lang="en-CA" sz="1200" b="0" i="0" kern="1200" dirty="0">
              <a:solidFill>
                <a:schemeClr val="tx1"/>
              </a:solidFill>
              <a:effectLst/>
              <a:latin typeface="+mn-lt"/>
              <a:ea typeface="Geneva" pitchFamily="-109" charset="0"/>
              <a:cs typeface="Geneva" pitchFamily="-109" charset="0"/>
            </a:endParaRPr>
          </a:p>
          <a:p>
            <a:pPr marL="171450" lvl="0" indent="-171450">
              <a:buFont typeface="Arial" panose="020B0604020202020204" pitchFamily="34" charset="0"/>
              <a:buChar char="•"/>
            </a:pPr>
            <a:r>
              <a:rPr lang="en-US" sz="1200" b="0" i="0" kern="1200" dirty="0">
                <a:solidFill>
                  <a:schemeClr val="tx1"/>
                </a:solidFill>
                <a:effectLst/>
                <a:latin typeface="+mn-lt"/>
                <a:ea typeface="Geneva" pitchFamily="-109" charset="0"/>
                <a:cs typeface="Geneva" pitchFamily="-109" charset="0"/>
              </a:rPr>
              <a:t>How confident are you right now that you will achieve this change?</a:t>
            </a:r>
          </a:p>
          <a:p>
            <a:pPr marL="171450" lvl="0" indent="-171450">
              <a:buFont typeface="Arial" panose="020B0604020202020204" pitchFamily="34" charset="0"/>
              <a:buChar char="•"/>
            </a:pPr>
            <a:endParaRPr lang="en-CA" sz="1200" b="0" i="0" kern="1200" dirty="0">
              <a:solidFill>
                <a:schemeClr val="tx1"/>
              </a:solidFill>
              <a:effectLst/>
              <a:latin typeface="+mn-lt"/>
              <a:ea typeface="Geneva" pitchFamily="-109" charset="0"/>
              <a:cs typeface="Geneva" pitchFamily="-109" charset="0"/>
            </a:endParaRPr>
          </a:p>
          <a:p>
            <a:pPr marL="0" indent="0">
              <a:buFont typeface="Arial" panose="020B0604020202020204" pitchFamily="34" charset="0"/>
              <a:buNone/>
            </a:pPr>
            <a:r>
              <a:rPr lang="en-US" sz="1200" b="0" i="0" kern="1200" dirty="0">
                <a:solidFill>
                  <a:schemeClr val="tx1"/>
                </a:solidFill>
                <a:effectLst/>
                <a:latin typeface="+mn-lt"/>
                <a:ea typeface="Geneva" pitchFamily="-109" charset="0"/>
                <a:cs typeface="Geneva" pitchFamily="-109" charset="0"/>
              </a:rPr>
              <a:t>You can follow this by asking individuals to explain why they chose their answer instead of a lower number. </a:t>
            </a:r>
            <a:endParaRPr lang="en-CA" sz="1200" b="0" i="0" kern="1200" dirty="0">
              <a:solidFill>
                <a:schemeClr val="tx1"/>
              </a:solidFill>
              <a:effectLst/>
              <a:latin typeface="+mn-lt"/>
              <a:ea typeface="Geneva" pitchFamily="-109" charset="0"/>
              <a:cs typeface="Geneva" pitchFamily="-109" charset="0"/>
            </a:endParaRPr>
          </a:p>
          <a:p>
            <a:endParaRPr lang="en-US" sz="1200" b="0" i="0" kern="1200" dirty="0">
              <a:solidFill>
                <a:schemeClr val="tx1"/>
              </a:solidFill>
              <a:effectLst/>
              <a:latin typeface="+mn-lt"/>
              <a:ea typeface="Geneva" pitchFamily="-109" charset="0"/>
              <a:cs typeface="Geneva" pitchFamily="-109" charset="0"/>
            </a:endParaRPr>
          </a:p>
          <a:p>
            <a:r>
              <a:rPr lang="en-US" sz="1200" b="0" i="0" kern="1200" dirty="0">
                <a:solidFill>
                  <a:schemeClr val="tx1"/>
                </a:solidFill>
                <a:effectLst/>
                <a:latin typeface="+mn-lt"/>
                <a:ea typeface="Geneva" pitchFamily="-109" charset="0"/>
                <a:cs typeface="Geneva" pitchFamily="-109" charset="0"/>
              </a:rPr>
              <a:t>It’s important to note that this is not a fixed assessment and it is normal for motivation and confidence to fluctuate.</a:t>
            </a:r>
            <a:endParaRPr lang="en-CA" sz="1200" b="0" i="0" kern="1200" dirty="0">
              <a:solidFill>
                <a:schemeClr val="tx1"/>
              </a:solidFill>
              <a:effectLst/>
              <a:latin typeface="+mn-lt"/>
              <a:ea typeface="Geneva" pitchFamily="-109" charset="0"/>
              <a:cs typeface="Geneva" pitchFamily="-109" charset="0"/>
            </a:endParaRPr>
          </a:p>
          <a:p>
            <a:r>
              <a:rPr lang="en-US" sz="1200" b="0" i="0" kern="1200" dirty="0">
                <a:solidFill>
                  <a:schemeClr val="tx1"/>
                </a:solidFill>
                <a:effectLst/>
                <a:latin typeface="+mn-lt"/>
                <a:ea typeface="Geneva" pitchFamily="-109" charset="0"/>
                <a:cs typeface="Geneva" pitchFamily="-109" charset="0"/>
              </a:rPr>
              <a:t> </a:t>
            </a:r>
            <a:endParaRPr lang="en-CA" sz="1200" b="0" i="0" kern="1200" dirty="0">
              <a:solidFill>
                <a:schemeClr val="tx1"/>
              </a:solidFill>
              <a:effectLst/>
              <a:latin typeface="+mn-lt"/>
              <a:ea typeface="Geneva" pitchFamily="-109" charset="0"/>
              <a:cs typeface="Geneva" pitchFamily="-109" charset="0"/>
            </a:endParaRPr>
          </a:p>
          <a:p>
            <a:r>
              <a:rPr lang="en-US" sz="1200" b="0" i="0" kern="1200" dirty="0">
                <a:solidFill>
                  <a:schemeClr val="tx1"/>
                </a:solidFill>
                <a:effectLst/>
                <a:latin typeface="+mn-lt"/>
                <a:ea typeface="Geneva" pitchFamily="-109" charset="0"/>
                <a:cs typeface="Geneva" pitchFamily="-109" charset="0"/>
              </a:rPr>
              <a:t>It can be useful when using scaling questions to </a:t>
            </a:r>
            <a:r>
              <a:rPr lang="en-GB" sz="1200" b="0" i="0" kern="1200" dirty="0">
                <a:solidFill>
                  <a:schemeClr val="tx1"/>
                </a:solidFill>
                <a:effectLst/>
                <a:latin typeface="+mn-lt"/>
                <a:ea typeface="Geneva" pitchFamily="-109" charset="0"/>
                <a:cs typeface="Geneva" pitchFamily="-109" charset="0"/>
              </a:rPr>
              <a:t>summarise</a:t>
            </a:r>
            <a:r>
              <a:rPr lang="en-US" sz="1200" b="0" i="0" kern="1200" dirty="0">
                <a:solidFill>
                  <a:schemeClr val="tx1"/>
                </a:solidFill>
                <a:effectLst/>
                <a:latin typeface="+mn-lt"/>
                <a:ea typeface="Geneva" pitchFamily="-109" charset="0"/>
                <a:cs typeface="Geneva" pitchFamily="-109" charset="0"/>
              </a:rPr>
              <a:t> your understanding of the patient’s concerns and motivations. </a:t>
            </a:r>
            <a:endParaRPr lang="en-CA" sz="1200" b="0" i="0" kern="1200" dirty="0">
              <a:solidFill>
                <a:schemeClr val="tx1"/>
              </a:solidFill>
              <a:effectLst/>
              <a:latin typeface="+mn-lt"/>
              <a:ea typeface="Geneva" pitchFamily="-109" charset="0"/>
              <a:cs typeface="Geneva" pitchFamily="-109" charset="0"/>
            </a:endParaRPr>
          </a:p>
          <a:p>
            <a:r>
              <a:rPr lang="en-US" sz="1200" b="0" i="0" kern="1200" dirty="0">
                <a:solidFill>
                  <a:schemeClr val="tx1"/>
                </a:solidFill>
                <a:effectLst/>
                <a:latin typeface="+mn-lt"/>
                <a:ea typeface="Geneva" pitchFamily="-109" charset="0"/>
                <a:cs typeface="Geneva" pitchFamily="-109" charset="0"/>
              </a:rPr>
              <a:t> </a:t>
            </a:r>
            <a:endParaRPr lang="en-CA" sz="1200" b="0" i="0" kern="1200" dirty="0">
              <a:solidFill>
                <a:schemeClr val="tx1"/>
              </a:solidFill>
              <a:effectLst/>
              <a:latin typeface="+mn-lt"/>
              <a:ea typeface="Geneva" pitchFamily="-109" charset="0"/>
              <a:cs typeface="Geneva" pitchFamily="-109" charset="0"/>
            </a:endParaRPr>
          </a:p>
          <a:p>
            <a:r>
              <a:rPr lang="en-US" sz="1200" b="1" i="0" kern="1200" dirty="0">
                <a:solidFill>
                  <a:schemeClr val="tx1"/>
                </a:solidFill>
                <a:effectLst/>
                <a:latin typeface="+mn-lt"/>
                <a:ea typeface="Geneva" pitchFamily="-109" charset="0"/>
                <a:cs typeface="Geneva" pitchFamily="-109" charset="0"/>
              </a:rPr>
              <a:t>[Optional]:</a:t>
            </a:r>
            <a:endParaRPr lang="en-CA" sz="1200" b="0" i="0" kern="1200" dirty="0">
              <a:solidFill>
                <a:schemeClr val="tx1"/>
              </a:solidFill>
              <a:effectLst/>
              <a:latin typeface="+mn-lt"/>
              <a:ea typeface="Geneva" pitchFamily="-109" charset="0"/>
              <a:cs typeface="Geneva" pitchFamily="-109" charset="0"/>
            </a:endParaRPr>
          </a:p>
          <a:p>
            <a:r>
              <a:rPr lang="en-US" sz="1200" b="0" i="0" kern="1200" dirty="0">
                <a:solidFill>
                  <a:schemeClr val="tx1"/>
                </a:solidFill>
                <a:effectLst/>
                <a:latin typeface="+mn-lt"/>
                <a:ea typeface="Geneva" pitchFamily="-109" charset="0"/>
                <a:cs typeface="Geneva" pitchFamily="-109" charset="0"/>
              </a:rPr>
              <a:t> </a:t>
            </a:r>
            <a:endParaRPr lang="en-CA" sz="1200" b="0" i="0" kern="1200" dirty="0">
              <a:solidFill>
                <a:schemeClr val="tx1"/>
              </a:solidFill>
              <a:effectLst/>
              <a:latin typeface="+mn-lt"/>
              <a:ea typeface="Geneva" pitchFamily="-109" charset="0"/>
              <a:cs typeface="Geneva" pitchFamily="-109" charset="0"/>
            </a:endParaRPr>
          </a:p>
          <a:p>
            <a:r>
              <a:rPr lang="en-US" sz="1200" b="0" i="0" kern="1200" dirty="0">
                <a:solidFill>
                  <a:schemeClr val="tx1"/>
                </a:solidFill>
                <a:effectLst/>
                <a:latin typeface="+mn-lt"/>
                <a:ea typeface="Geneva" pitchFamily="-109" charset="0"/>
                <a:cs typeface="Geneva" pitchFamily="-109" charset="0"/>
              </a:rPr>
              <a:t>The aim of the below is to demonstrate how the scaling follow-up questions can be used:</a:t>
            </a:r>
          </a:p>
          <a:p>
            <a:endParaRPr lang="en-CA" sz="1200" b="0" i="0" kern="1200" dirty="0">
              <a:solidFill>
                <a:schemeClr val="tx1"/>
              </a:solidFill>
              <a:effectLst/>
              <a:latin typeface="+mn-lt"/>
              <a:ea typeface="Geneva" pitchFamily="-109" charset="0"/>
              <a:cs typeface="Geneva" pitchFamily="-109" charset="0"/>
            </a:endParaRPr>
          </a:p>
          <a:p>
            <a:pPr marL="171450" lvl="0" indent="-171450">
              <a:buFont typeface="Arial" panose="020B0604020202020204" pitchFamily="34" charset="0"/>
              <a:buChar char="•"/>
            </a:pPr>
            <a:r>
              <a:rPr lang="en-US" sz="1200" b="0" i="0" kern="1200" dirty="0">
                <a:solidFill>
                  <a:schemeClr val="tx1"/>
                </a:solidFill>
                <a:effectLst/>
                <a:latin typeface="+mn-lt"/>
                <a:ea typeface="Geneva" pitchFamily="-109" charset="0"/>
                <a:cs typeface="Geneva" pitchFamily="-109" charset="0"/>
              </a:rPr>
              <a:t>Ask participants to think of a change they could make that would improve their health and wellbeing which isn’t too serious, e.g. be more active, drink more water, eat healthier.</a:t>
            </a:r>
            <a:endParaRPr lang="en-CA" sz="1200" b="0" i="0" kern="1200" dirty="0">
              <a:solidFill>
                <a:schemeClr val="tx1"/>
              </a:solidFill>
              <a:effectLst/>
              <a:latin typeface="+mn-lt"/>
              <a:ea typeface="Geneva" pitchFamily="-109" charset="0"/>
              <a:cs typeface="Geneva" pitchFamily="-109" charset="0"/>
            </a:endParaRPr>
          </a:p>
          <a:p>
            <a:pPr marL="171450" lvl="0" indent="-171450">
              <a:buFont typeface="Arial" panose="020B0604020202020204" pitchFamily="34" charset="0"/>
              <a:buChar char="•"/>
            </a:pPr>
            <a:r>
              <a:rPr lang="en-US" sz="1200" b="0" i="0" kern="1200" dirty="0">
                <a:solidFill>
                  <a:schemeClr val="tx1"/>
                </a:solidFill>
                <a:effectLst/>
                <a:latin typeface="+mn-lt"/>
                <a:ea typeface="Geneva" pitchFamily="-109" charset="0"/>
                <a:cs typeface="Geneva" pitchFamily="-109" charset="0"/>
              </a:rPr>
              <a:t>Ask them to think to themselves on a scale of 1-10 how motivated they feel right now to make the change.</a:t>
            </a:r>
            <a:endParaRPr lang="en-CA" sz="1200" b="0" i="0" kern="1200" dirty="0">
              <a:solidFill>
                <a:schemeClr val="tx1"/>
              </a:solidFill>
              <a:effectLst/>
              <a:latin typeface="+mn-lt"/>
              <a:ea typeface="Geneva" pitchFamily="-109" charset="0"/>
              <a:cs typeface="Geneva" pitchFamily="-109" charset="0"/>
            </a:endParaRPr>
          </a:p>
          <a:p>
            <a:pPr marL="171450" lvl="0" indent="-171450">
              <a:buFont typeface="Arial" panose="020B0604020202020204" pitchFamily="34" charset="0"/>
              <a:buChar char="•"/>
            </a:pPr>
            <a:r>
              <a:rPr lang="en-US" sz="1200" b="0" i="0" kern="1200" dirty="0">
                <a:solidFill>
                  <a:schemeClr val="tx1"/>
                </a:solidFill>
                <a:effectLst/>
                <a:latin typeface="+mn-lt"/>
                <a:ea typeface="Geneva" pitchFamily="-109" charset="0"/>
                <a:cs typeface="Geneva" pitchFamily="-109" charset="0"/>
              </a:rPr>
              <a:t>Ask participants to put in the chat what number they picked; use this information to highlight that everyone is different, we change in the context of our own unique lives, facilitators, challenges, etc. </a:t>
            </a:r>
            <a:endParaRPr lang="en-CA" sz="1200" b="0" i="0" kern="1200" dirty="0">
              <a:solidFill>
                <a:schemeClr val="tx1"/>
              </a:solidFill>
              <a:effectLst/>
              <a:latin typeface="+mn-lt"/>
              <a:ea typeface="Geneva" pitchFamily="-109" charset="0"/>
              <a:cs typeface="Geneva" pitchFamily="-109" charset="0"/>
            </a:endParaRPr>
          </a:p>
          <a:p>
            <a:pPr marL="171450" lvl="0" indent="-171450">
              <a:buFont typeface="Arial" panose="020B0604020202020204" pitchFamily="34" charset="0"/>
              <a:buChar char="•"/>
            </a:pPr>
            <a:r>
              <a:rPr lang="en-US" sz="1200" b="0" i="0" kern="1200" dirty="0">
                <a:solidFill>
                  <a:schemeClr val="tx1"/>
                </a:solidFill>
                <a:effectLst/>
                <a:latin typeface="+mn-lt"/>
                <a:ea typeface="Geneva" pitchFamily="-109" charset="0"/>
                <a:cs typeface="Geneva" pitchFamily="-109" charset="0"/>
              </a:rPr>
              <a:t>Ask a couple of participants what made them choose their number instead of a lower one. They don’t need to say what the change is, talking in general terms is fine.</a:t>
            </a:r>
            <a:endParaRPr lang="en-CA" sz="1200" b="0" i="0" kern="1200" dirty="0">
              <a:solidFill>
                <a:schemeClr val="tx1"/>
              </a:solidFill>
              <a:effectLst/>
              <a:latin typeface="+mn-lt"/>
              <a:ea typeface="Geneva" pitchFamily="-109" charset="0"/>
              <a:cs typeface="Geneva" pitchFamily="-109" charset="0"/>
            </a:endParaRPr>
          </a:p>
          <a:p>
            <a:pPr marL="171450" lvl="0" indent="-171450">
              <a:buFont typeface="Arial" panose="020B0604020202020204" pitchFamily="34" charset="0"/>
              <a:buChar char="•"/>
            </a:pPr>
            <a:r>
              <a:rPr lang="en-US" sz="1200" b="0" i="0" kern="1200" dirty="0">
                <a:solidFill>
                  <a:schemeClr val="tx1"/>
                </a:solidFill>
                <a:effectLst/>
                <a:latin typeface="+mn-lt"/>
                <a:ea typeface="Geneva" pitchFamily="-109" charset="0"/>
                <a:cs typeface="Geneva" pitchFamily="-109" charset="0"/>
              </a:rPr>
              <a:t>Ask what they think would need to happen to move them up one number.</a:t>
            </a:r>
            <a:endParaRPr lang="en-CA" sz="1200" b="0" i="0" kern="1200" dirty="0">
              <a:solidFill>
                <a:schemeClr val="tx1"/>
              </a:solidFill>
              <a:effectLst/>
              <a:latin typeface="+mn-lt"/>
              <a:ea typeface="Geneva" pitchFamily="-109" charset="0"/>
              <a:cs typeface="Geneva" pitchFamily="-109" charset="0"/>
            </a:endParaRPr>
          </a:p>
          <a:p>
            <a:pPr marL="171450" lvl="0" indent="-171450">
              <a:buFont typeface="Arial" panose="020B0604020202020204" pitchFamily="34" charset="0"/>
              <a:buChar char="•"/>
            </a:pPr>
            <a:r>
              <a:rPr lang="en-US" sz="1200" b="0" i="0" kern="1200" dirty="0">
                <a:solidFill>
                  <a:schemeClr val="tx1"/>
                </a:solidFill>
                <a:effectLst/>
                <a:latin typeface="+mn-lt"/>
                <a:ea typeface="Geneva" pitchFamily="-109" charset="0"/>
                <a:cs typeface="Geneva" pitchFamily="-109" charset="0"/>
              </a:rPr>
              <a:t>You could repeat the above with other participants with confidence.</a:t>
            </a:r>
            <a:endParaRPr lang="en-CA" sz="1200" b="0" i="0" kern="1200" dirty="0">
              <a:solidFill>
                <a:schemeClr val="tx1"/>
              </a:solidFill>
              <a:effectLst/>
              <a:latin typeface="+mn-lt"/>
              <a:ea typeface="Geneva" pitchFamily="-109" charset="0"/>
              <a:cs typeface="Geneva" pitchFamily="-109" charset="0"/>
            </a:endParaRPr>
          </a:p>
          <a:p>
            <a:pPr marL="171450" lvl="0" indent="-171450">
              <a:buFont typeface="Arial" panose="020B0604020202020204" pitchFamily="34" charset="0"/>
              <a:buChar char="•"/>
            </a:pPr>
            <a:r>
              <a:rPr lang="en-US" sz="1200" b="0" i="0" kern="1200" dirty="0">
                <a:solidFill>
                  <a:schemeClr val="tx1"/>
                </a:solidFill>
                <a:effectLst/>
                <a:latin typeface="+mn-lt"/>
                <a:ea typeface="Geneva" pitchFamily="-109" charset="0"/>
                <a:cs typeface="Geneva" pitchFamily="-109" charset="0"/>
              </a:rPr>
              <a:t>You could end the conversation by asking: “where does this leave you, what do you think you will do?”</a:t>
            </a:r>
            <a:endParaRPr lang="en-CA" sz="1200" b="0" i="0" kern="1200" dirty="0">
              <a:solidFill>
                <a:schemeClr val="tx1"/>
              </a:solidFill>
              <a:effectLst/>
              <a:latin typeface="+mn-lt"/>
              <a:ea typeface="Geneva" pitchFamily="-109" charset="0"/>
              <a:cs typeface="Geneva" pitchFamily="-109" charset="0"/>
            </a:endParaRPr>
          </a:p>
          <a:p>
            <a:pPr marL="0" indent="0">
              <a:buFont typeface="Arial" panose="020B0604020202020204" pitchFamily="34" charset="0"/>
              <a:buNone/>
            </a:pPr>
            <a:endParaRPr lang="en-CA" sz="1200" b="0" i="0" kern="1200" dirty="0">
              <a:solidFill>
                <a:schemeClr val="tx1"/>
              </a:solidFill>
              <a:effectLst/>
              <a:latin typeface="+mn-lt"/>
              <a:ea typeface="Geneva" pitchFamily="-109" charset="0"/>
              <a:cs typeface="Geneva" pitchFamily="-109" charset="0"/>
            </a:endParaRPr>
          </a:p>
          <a:p>
            <a:endParaRPr lang="en-US" dirty="0">
              <a:latin typeface="+mn-lt"/>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17</a:t>
            </a:fld>
            <a:endParaRPr lang="en-US" dirty="0"/>
          </a:p>
        </p:txBody>
      </p:sp>
    </p:spTree>
    <p:extLst>
      <p:ext uri="{BB962C8B-B14F-4D97-AF65-F5344CB8AC3E}">
        <p14:creationId xmlns:p14="http://schemas.microsoft.com/office/powerpoint/2010/main" val="10846837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dirty="0">
                <a:latin typeface="+mn-lt"/>
                <a:cs typeface="Calibri"/>
              </a:rPr>
              <a:t>One of the key goals we have in our work is to boost patients’ motivation in their ability to cope with not smoking in the short and long-term. An individual’s confidence in their ability to be successful with a behaviour is a large predictor </a:t>
            </a:r>
          </a:p>
          <a:p>
            <a:endParaRPr lang="en-US" dirty="0">
              <a:latin typeface="+mn-lt"/>
              <a:cs typeface="Calibri"/>
            </a:endParaRPr>
          </a:p>
          <a:p>
            <a:r>
              <a:rPr lang="en-US" dirty="0">
                <a:latin typeface="+mn-lt"/>
                <a:cs typeface="Calibri"/>
              </a:rPr>
              <a:t>We know that there are four ways to increase confidence: </a:t>
            </a:r>
          </a:p>
          <a:p>
            <a:endParaRPr lang="en-US" dirty="0">
              <a:latin typeface="+mn-lt"/>
              <a:cs typeface="Calibri"/>
            </a:endParaRPr>
          </a:p>
          <a:p>
            <a:pPr marL="228600" indent="-228600">
              <a:lnSpc>
                <a:spcPts val="2500"/>
              </a:lnSpc>
              <a:spcBef>
                <a:spcPts val="0"/>
              </a:spcBef>
              <a:spcAft>
                <a:spcPts val="2200"/>
              </a:spcAft>
              <a:buFont typeface="+mj-lt"/>
              <a:buAutoNum type="arabicPeriod"/>
            </a:pPr>
            <a:r>
              <a:rPr lang="en-US" b="1" dirty="0">
                <a:latin typeface="+mn-lt"/>
              </a:rPr>
              <a:t>Personal experience:</a:t>
            </a:r>
            <a:r>
              <a:rPr lang="en-US" dirty="0">
                <a:latin typeface="+mn-lt"/>
              </a:rPr>
              <a:t> seeing results, e.g. successfully getting though the day or a difficult situation without smoking.</a:t>
            </a:r>
          </a:p>
          <a:p>
            <a:pPr marL="228600" indent="-228600">
              <a:lnSpc>
                <a:spcPts val="2500"/>
              </a:lnSpc>
              <a:spcBef>
                <a:spcPts val="0"/>
              </a:spcBef>
              <a:spcAft>
                <a:spcPts val="2200"/>
              </a:spcAft>
              <a:buFont typeface="+mj-lt"/>
              <a:buAutoNum type="arabicPeriod"/>
            </a:pPr>
            <a:r>
              <a:rPr lang="en-US" b="1" dirty="0">
                <a:latin typeface="+mn-lt"/>
              </a:rPr>
              <a:t>Vicarious experience: </a:t>
            </a:r>
            <a:r>
              <a:rPr lang="en-US" dirty="0">
                <a:latin typeface="+mn-lt"/>
              </a:rPr>
              <a:t>hearing about the experience of others, particularly seeing or hearing about people who are similar to ourselves. </a:t>
            </a:r>
          </a:p>
          <a:p>
            <a:pPr marL="228600" indent="-228600">
              <a:lnSpc>
                <a:spcPts val="2500"/>
              </a:lnSpc>
              <a:spcBef>
                <a:spcPts val="0"/>
              </a:spcBef>
              <a:spcAft>
                <a:spcPts val="2200"/>
              </a:spcAft>
              <a:buFont typeface="+mj-lt"/>
              <a:buAutoNum type="arabicPeriod"/>
            </a:pPr>
            <a:r>
              <a:rPr lang="en-US" b="1" dirty="0">
                <a:latin typeface="+mn-lt"/>
              </a:rPr>
              <a:t>Performance feedback: </a:t>
            </a:r>
            <a:r>
              <a:rPr lang="en-US" dirty="0">
                <a:latin typeface="+mn-lt"/>
              </a:rPr>
              <a:t>hearing positive feedback. We have a key role in providing patients with positive feedback on any success, small or large, that they have achieved. </a:t>
            </a:r>
          </a:p>
          <a:p>
            <a:pPr marL="228600" indent="-228600">
              <a:lnSpc>
                <a:spcPts val="2500"/>
              </a:lnSpc>
              <a:spcBef>
                <a:spcPts val="0"/>
              </a:spcBef>
              <a:spcAft>
                <a:spcPts val="2200"/>
              </a:spcAft>
              <a:buFont typeface="+mj-lt"/>
              <a:buAutoNum type="arabicPeriod"/>
            </a:pPr>
            <a:r>
              <a:rPr lang="en-US" b="1" dirty="0">
                <a:latin typeface="+mn-lt"/>
              </a:rPr>
              <a:t>Social support:</a:t>
            </a:r>
            <a:r>
              <a:rPr lang="en-US" dirty="0">
                <a:latin typeface="+mn-lt"/>
              </a:rPr>
              <a:t> having cheerleaders and a support system. Having support from either a TDA such as yourselves or others such as peers, family, other healthcare professionals who can provide positive encouragement and support.</a:t>
            </a:r>
          </a:p>
          <a:p>
            <a:endParaRPr lang="en-US" dirty="0">
              <a:latin typeface="Calibri"/>
              <a:cs typeface="Calibri"/>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18</a:t>
            </a:fld>
            <a:endParaRPr lang="en-US" dirty="0"/>
          </a:p>
        </p:txBody>
      </p:sp>
    </p:spTree>
    <p:extLst>
      <p:ext uri="{BB962C8B-B14F-4D97-AF65-F5344CB8AC3E}">
        <p14:creationId xmlns:p14="http://schemas.microsoft.com/office/powerpoint/2010/main" val="33674344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GB" b="1" dirty="0">
                <a:latin typeface="Arial" panose="020B0604020202020204" pitchFamily="34" charset="0"/>
                <a:cs typeface="Arial" panose="020B0604020202020204" pitchFamily="34" charset="0"/>
              </a:rPr>
              <a:t>Full instructions: Module 4 Trainer's guide, Activity 2: Communication skills practice</a:t>
            </a:r>
          </a:p>
          <a:p>
            <a:r>
              <a:rPr lang="en-CA" b="1" dirty="0">
                <a:latin typeface="Century Gothic"/>
              </a:rPr>
              <a:t> </a:t>
            </a:r>
            <a:endParaRPr lang="en-CA" dirty="0">
              <a:latin typeface="Century Gothic"/>
            </a:endParaRPr>
          </a:p>
          <a:p>
            <a:r>
              <a:rPr lang="en-GB" b="1" dirty="0">
                <a:latin typeface="Arial" panose="020B0604020202020204" pitchFamily="34" charset="0"/>
                <a:cs typeface="Arial" panose="020B0604020202020204" pitchFamily="34" charset="0"/>
              </a:rPr>
              <a:t>Activity summary:</a:t>
            </a:r>
            <a:endParaRPr lang="en-US" dirty="0">
              <a:latin typeface="Arial" panose="020B0604020202020204" pitchFamily="34" charset="0"/>
              <a:cs typeface="Arial" panose="020B0604020202020204" pitchFamily="34" charset="0"/>
            </a:endParaRPr>
          </a:p>
          <a:p>
            <a:pPr marL="171450" indent="-171450">
              <a:buFont typeface="Arial,Sans-Serif"/>
              <a:buChar char="•"/>
            </a:pPr>
            <a:r>
              <a:rPr lang="en-GB" b="1" dirty="0">
                <a:latin typeface="Arial" panose="020B0604020202020204" pitchFamily="34" charset="0"/>
                <a:cs typeface="Arial" panose="020B0604020202020204" pitchFamily="34" charset="0"/>
              </a:rPr>
              <a:t>Method: </a:t>
            </a:r>
            <a:r>
              <a:rPr lang="en-GB" dirty="0">
                <a:latin typeface="Arial" panose="020B0604020202020204" pitchFamily="34" charset="0"/>
                <a:cs typeface="Arial" panose="020B0604020202020204" pitchFamily="34" charset="0"/>
              </a:rPr>
              <a:t>Breakout rooms</a:t>
            </a:r>
            <a:endParaRPr lang="en-US" dirty="0">
              <a:latin typeface="Arial" panose="020B0604020202020204" pitchFamily="34" charset="0"/>
              <a:cs typeface="Arial" panose="020B0604020202020204" pitchFamily="34" charset="0"/>
            </a:endParaRPr>
          </a:p>
          <a:p>
            <a:pPr marL="171450" indent="-171450">
              <a:buFont typeface="Arial,Sans-Serif"/>
              <a:buChar char="•"/>
            </a:pPr>
            <a:r>
              <a:rPr lang="en-GB" b="1" dirty="0">
                <a:latin typeface="Arial" panose="020B0604020202020204" pitchFamily="34" charset="0"/>
                <a:cs typeface="Arial" panose="020B0604020202020204" pitchFamily="34" charset="0"/>
              </a:rPr>
              <a:t>Number per group</a:t>
            </a:r>
            <a:r>
              <a:rPr lang="en-GB" dirty="0">
                <a:latin typeface="Arial" panose="020B0604020202020204" pitchFamily="34" charset="0"/>
                <a:cs typeface="Arial" panose="020B0604020202020204" pitchFamily="34" charset="0"/>
              </a:rPr>
              <a:t>: 3</a:t>
            </a:r>
            <a:endParaRPr lang="en-US" dirty="0">
              <a:latin typeface="Arial" panose="020B0604020202020204" pitchFamily="34" charset="0"/>
              <a:cs typeface="Arial" panose="020B0604020202020204" pitchFamily="34" charset="0"/>
            </a:endParaRPr>
          </a:p>
          <a:p>
            <a:pPr marL="171450" indent="-171450">
              <a:buFont typeface="Arial,Sans-Serif"/>
              <a:buChar char="•"/>
            </a:pPr>
            <a:r>
              <a:rPr lang="en-GB" b="1" dirty="0">
                <a:latin typeface="Arial" panose="020B0604020202020204" pitchFamily="34" charset="0"/>
                <a:cs typeface="Arial" panose="020B0604020202020204" pitchFamily="34" charset="0"/>
              </a:rPr>
              <a:t>Duration: </a:t>
            </a:r>
            <a:r>
              <a:rPr lang="en-GB" dirty="0">
                <a:latin typeface="Arial" panose="020B0604020202020204" pitchFamily="34" charset="0"/>
                <a:cs typeface="Arial" panose="020B0604020202020204" pitchFamily="34" charset="0"/>
              </a:rPr>
              <a:t>10 minutes</a:t>
            </a:r>
            <a:endParaRPr lang="en-US" dirty="0">
              <a:latin typeface="Arial" panose="020B0604020202020204" pitchFamily="34" charset="0"/>
              <a:cs typeface="Arial" panose="020B0604020202020204" pitchFamily="34" charset="0"/>
            </a:endParaRPr>
          </a:p>
          <a:p>
            <a:pPr marL="171450" indent="-171450">
              <a:buFont typeface="Arial,Sans-Serif"/>
              <a:buChar char="•"/>
            </a:pPr>
            <a:r>
              <a:rPr lang="en-GB" b="1" dirty="0">
                <a:latin typeface="Arial" panose="020B0604020202020204" pitchFamily="34" charset="0"/>
                <a:cs typeface="Arial" panose="020B0604020202020204" pitchFamily="34" charset="0"/>
              </a:rPr>
              <a:t>Handout: </a:t>
            </a:r>
            <a:r>
              <a:rPr lang="en-GB" b="0" dirty="0">
                <a:latin typeface="Arial" panose="020B0604020202020204" pitchFamily="34" charset="0"/>
                <a:cs typeface="Arial" panose="020B0604020202020204" pitchFamily="34" charset="0"/>
              </a:rPr>
              <a:t>Day 1, </a:t>
            </a:r>
            <a:r>
              <a:rPr lang="en-GB" dirty="0">
                <a:latin typeface="Arial" panose="020B0604020202020204" pitchFamily="34" charset="0"/>
                <a:cs typeface="Arial" panose="020B0604020202020204" pitchFamily="34" charset="0"/>
              </a:rPr>
              <a:t>Handout 1: Patient statements </a:t>
            </a:r>
            <a:endParaRPr lang="en-US"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Task:</a:t>
            </a:r>
            <a:endParaRPr lang="en-US" dirty="0">
              <a:latin typeface="Arial" panose="020B0604020202020204" pitchFamily="34" charset="0"/>
              <a:cs typeface="Arial" panose="020B0604020202020204" pitchFamily="34" charset="0"/>
            </a:endParaRPr>
          </a:p>
          <a:p>
            <a:pPr marL="171450" indent="-171450">
              <a:buFont typeface="Arial"/>
              <a:buChar char="•"/>
            </a:pPr>
            <a:r>
              <a:rPr lang="en-US" dirty="0">
                <a:latin typeface="Arial" panose="020B0604020202020204" pitchFamily="34" charset="0"/>
                <a:cs typeface="Arial" panose="020B0604020202020204" pitchFamily="34" charset="0"/>
              </a:rPr>
              <a:t>Ask participants to open Day 1 </a:t>
            </a:r>
            <a:r>
              <a:rPr lang="en-GB" dirty="0">
                <a:latin typeface="Arial" panose="020B0604020202020204" pitchFamily="34" charset="0"/>
                <a:cs typeface="Arial" panose="020B0604020202020204" pitchFamily="34" charset="0"/>
              </a:rPr>
              <a:t>Handout 1: Patient statements</a:t>
            </a:r>
            <a:r>
              <a:rPr lang="en-US" dirty="0">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The slide can also be shared to the breakout room during the activity.</a:t>
            </a:r>
            <a:endParaRPr lang="en-US" dirty="0">
              <a:latin typeface="Arial" panose="020B0604020202020204" pitchFamily="34" charset="0"/>
              <a:cs typeface="Arial" panose="020B0604020202020204" pitchFamily="34" charset="0"/>
            </a:endParaRPr>
          </a:p>
          <a:p>
            <a:pPr marL="171450" indent="-171450">
              <a:buFont typeface="Arial,Sans-Serif"/>
              <a:buChar char="•"/>
            </a:pPr>
            <a:r>
              <a:rPr lang="en-GB" dirty="0">
                <a:latin typeface="Arial" panose="020B0604020202020204" pitchFamily="34" charset="0"/>
                <a:cs typeface="Arial" panose="020B0604020202020204" pitchFamily="34" charset="0"/>
              </a:rPr>
              <a:t>In breakout rooms; discuss, agree on and write down ONE person-centred response to each of the statements on their handout </a:t>
            </a:r>
            <a:endParaRPr lang="en-US" dirty="0">
              <a:latin typeface="Arial" panose="020B0604020202020204" pitchFamily="34" charset="0"/>
              <a:cs typeface="Arial" panose="020B0604020202020204" pitchFamily="34" charset="0"/>
            </a:endParaRPr>
          </a:p>
          <a:p>
            <a:pPr marL="171450" indent="-171450">
              <a:buFont typeface="Arial,Sans-Serif"/>
              <a:buChar char="•"/>
            </a:pPr>
            <a:r>
              <a:rPr lang="en-GB" dirty="0">
                <a:latin typeface="Arial" panose="020B0604020202020204" pitchFamily="34" charset="0"/>
                <a:cs typeface="Arial" panose="020B0604020202020204" pitchFamily="34" charset="0"/>
              </a:rPr>
              <a:t>Nominate a spokesperson to feedback on return.</a:t>
            </a:r>
            <a:endParaRPr lang="en-US"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On return</a:t>
            </a:r>
            <a:endParaRPr lang="en-US" dirty="0">
              <a:latin typeface="Arial" panose="020B0604020202020204" pitchFamily="34" charset="0"/>
              <a:cs typeface="Arial" panose="020B0604020202020204" pitchFamily="34" charset="0"/>
            </a:endParaRPr>
          </a:p>
          <a:p>
            <a:pPr marL="171450" indent="-171450">
              <a:buFont typeface="Arial,Sans-Serif"/>
              <a:buChar char="•"/>
            </a:pPr>
            <a:r>
              <a:rPr lang="en-GB" dirty="0">
                <a:latin typeface="Arial" panose="020B0604020202020204" pitchFamily="34" charset="0"/>
                <a:cs typeface="Arial" panose="020B0604020202020204" pitchFamily="34" charset="0"/>
              </a:rPr>
              <a:t>Read out a statement and then ask each group spokesperson to respond in turn. Repeat the process for each statement </a:t>
            </a:r>
            <a:endParaRPr lang="en-US"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What to look out for: </a:t>
            </a:r>
            <a:endParaRPr lang="en-GB" dirty="0">
              <a:latin typeface="Arial" panose="020B0604020202020204" pitchFamily="34" charset="0"/>
              <a:cs typeface="Arial" panose="020B0604020202020204" pitchFamily="34" charset="0"/>
            </a:endParaRPr>
          </a:p>
          <a:p>
            <a:pPr marL="171450" indent="-171450">
              <a:buFont typeface="Arial,Sans-Serif"/>
              <a:buChar char="•"/>
            </a:pPr>
            <a:r>
              <a:rPr lang="en-GB" dirty="0">
                <a:latin typeface="Arial" panose="020B0604020202020204" pitchFamily="34" charset="0"/>
                <a:cs typeface="Arial" panose="020B0604020202020204" pitchFamily="34" charset="0"/>
              </a:rPr>
              <a:t>If a group is wildly off in their response, the trainer can gently make another suggestion, or continue with the round allowing other participants to share their examples. </a:t>
            </a:r>
            <a:endParaRPr lang="en-US" dirty="0">
              <a:latin typeface="Arial" panose="020B0604020202020204" pitchFamily="34" charset="0"/>
              <a:cs typeface="Arial" panose="020B0604020202020204" pitchFamily="34" charset="0"/>
            </a:endParaRPr>
          </a:p>
          <a:p>
            <a:pPr marL="171450" indent="-171450">
              <a:buFont typeface="Arial,Sans-Serif"/>
              <a:buChar char="•"/>
            </a:pPr>
            <a:r>
              <a:rPr lang="en-GB" dirty="0">
                <a:latin typeface="Arial" panose="020B0604020202020204" pitchFamily="34" charset="0"/>
                <a:cs typeface="Arial" panose="020B0604020202020204" pitchFamily="34" charset="0"/>
              </a:rPr>
              <a:t>Responses should generally include: acknowledgement of issue; elicit patient’s understanding of the issue; work with the patient to find a solution. </a:t>
            </a:r>
            <a:endParaRPr lang="en-US" dirty="0">
              <a:latin typeface="Arial" panose="020B0604020202020204" pitchFamily="34" charset="0"/>
              <a:cs typeface="Arial" panose="020B0604020202020204" pitchFamily="34" charset="0"/>
            </a:endParaRP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19</a:t>
            </a:fld>
            <a:endParaRPr lang="en-US" dirty="0"/>
          </a:p>
        </p:txBody>
      </p:sp>
    </p:spTree>
    <p:extLst>
      <p:ext uri="{BB962C8B-B14F-4D97-AF65-F5344CB8AC3E}">
        <p14:creationId xmlns:p14="http://schemas.microsoft.com/office/powerpoint/2010/main" val="4016710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altLang="en-US" dirty="0">
                <a:cs typeface="Arial"/>
              </a:rPr>
              <a:t>Most people think that all we do is tell people who smoke that smoking is bad for them and that they should stop. </a:t>
            </a:r>
            <a:endParaRPr lang="en-GB" altLang="en-US" dirty="0"/>
          </a:p>
          <a:p>
            <a:endParaRPr lang="en-GB" altLang="en-US" dirty="0"/>
          </a:p>
          <a:p>
            <a:r>
              <a:rPr lang="en-GB" altLang="en-US" dirty="0"/>
              <a:t>Not only is this not true, but it is dangerous because anyone can do it and it suggests that smoking cessation interventions are simple advice that anyone can deliver, which is not the case.</a:t>
            </a:r>
          </a:p>
          <a:p>
            <a:endParaRPr lang="en-GB" altLang="en-US" dirty="0"/>
          </a:p>
          <a:p>
            <a:r>
              <a:rPr lang="en-GB" altLang="en-US" dirty="0"/>
              <a:t>We know why NRT works but, up until a few years ago, we did not know what the active ingredients of behavioural support were. </a:t>
            </a:r>
          </a:p>
          <a:p>
            <a:endParaRPr lang="en-US" alt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2</a:t>
            </a:fld>
            <a:endParaRPr lang="en-US" dirty="0"/>
          </a:p>
        </p:txBody>
      </p:sp>
    </p:spTree>
    <p:extLst>
      <p:ext uri="{BB962C8B-B14F-4D97-AF65-F5344CB8AC3E}">
        <p14:creationId xmlns:p14="http://schemas.microsoft.com/office/powerpoint/2010/main" val="40068159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en-US" b="1" dirty="0"/>
              <a:t> [Read points on slide]</a:t>
            </a:r>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20</a:t>
            </a:fld>
            <a:endParaRPr lang="en-US" dirty="0"/>
          </a:p>
        </p:txBody>
      </p:sp>
    </p:spTree>
    <p:extLst>
      <p:ext uri="{BB962C8B-B14F-4D97-AF65-F5344CB8AC3E}">
        <p14:creationId xmlns:p14="http://schemas.microsoft.com/office/powerpoint/2010/main" val="2904869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dirty="0"/>
              <a:t>The NCSCT developed an evidence base for behavioural support and, with this in mind, have a system for identifying the competences (knowledge and skills) required to deliver effective smoking cessation interventions.</a:t>
            </a:r>
          </a:p>
          <a:p>
            <a:endParaRPr lang="en-GB" altLang="en-US" dirty="0"/>
          </a:p>
          <a:p>
            <a:r>
              <a:rPr lang="en-GB" altLang="en-US" dirty="0">
                <a:cs typeface="Arial"/>
              </a:rPr>
              <a:t>The NCSCT identified over </a:t>
            </a:r>
            <a:r>
              <a:rPr lang="en-GB" altLang="en-US" b="1" dirty="0">
                <a:cs typeface="Arial"/>
              </a:rPr>
              <a:t>70 behaviour change techniques </a:t>
            </a:r>
            <a:r>
              <a:rPr lang="en-GB" altLang="en-US" dirty="0">
                <a:cs typeface="Arial"/>
              </a:rPr>
              <a:t>used in smoking cessation from the research literature, treatment protocols and national and international guidance documents. </a:t>
            </a:r>
          </a:p>
          <a:p>
            <a:endParaRPr lang="en-GB" altLang="en-US" dirty="0">
              <a:cs typeface="Arial"/>
            </a:endParaRPr>
          </a:p>
          <a:p>
            <a:r>
              <a:rPr lang="en-GB" altLang="en-US" b="1" dirty="0">
                <a:cs typeface="Arial"/>
              </a:rPr>
              <a:t>Sixteen</a:t>
            </a:r>
            <a:r>
              <a:rPr lang="en-GB" altLang="en-US" dirty="0">
                <a:cs typeface="Arial"/>
              </a:rPr>
              <a:t> of these have the strongest evidence of their effectiveness and it is around these this course is based.</a:t>
            </a:r>
          </a:p>
          <a:p>
            <a:endParaRPr lang="en-GB" altLang="en-US" dirty="0">
              <a:cs typeface="Arial"/>
            </a:endParaRPr>
          </a:p>
          <a:p>
            <a:r>
              <a:rPr lang="en-GB" dirty="0">
                <a:ea typeface="ＭＳ Ｐゴシック"/>
                <a:cs typeface="Arial"/>
              </a:rPr>
              <a:t>Tobacco dependence treatment delivered by a </a:t>
            </a:r>
            <a:r>
              <a:rPr lang="en-GB" sz="1200" kern="1200" dirty="0">
                <a:solidFill>
                  <a:schemeClr val="tx1"/>
                </a:solidFill>
                <a:effectLst/>
                <a:ea typeface="ＭＳ Ｐゴシック"/>
                <a:cs typeface="Arial"/>
              </a:rPr>
              <a:t>trained counsellor that includes medications has been shown to triple success with stopping in the long term</a:t>
            </a:r>
            <a:r>
              <a:rPr lang="en-GB" dirty="0">
                <a:ea typeface="ＭＳ Ｐゴシック"/>
                <a:cs typeface="Arial"/>
              </a:rPr>
              <a:t>.</a:t>
            </a:r>
            <a:endParaRPr lang="en-GB" altLang="en-US" dirty="0">
              <a:ea typeface="ＭＳ Ｐゴシック"/>
              <a:cs typeface="Arial"/>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3</a:t>
            </a:fld>
            <a:endParaRPr lang="en-US" dirty="0"/>
          </a:p>
        </p:txBody>
      </p:sp>
    </p:spTree>
    <p:extLst>
      <p:ext uri="{BB962C8B-B14F-4D97-AF65-F5344CB8AC3E}">
        <p14:creationId xmlns:p14="http://schemas.microsoft.com/office/powerpoint/2010/main" val="105984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l" rtl="0" fontAlgn="base"/>
            <a:r>
              <a:rPr lang="en-CA" b="0" i="0" u="none" strike="noStrike" dirty="0">
                <a:solidFill>
                  <a:srgbClr val="000000"/>
                </a:solidFill>
                <a:effectLst/>
                <a:latin typeface="Arial" panose="020B0604020202020204" pitchFamily="34" charset="0"/>
              </a:rPr>
              <a:t>E</a:t>
            </a:r>
            <a:r>
              <a:rPr lang="en-CA" sz="1200" b="0" i="0" u="none" strike="noStrike" dirty="0">
                <a:solidFill>
                  <a:srgbClr val="000000"/>
                </a:solidFill>
                <a:effectLst/>
                <a:latin typeface="Arial" panose="020B0604020202020204" pitchFamily="34" charset="0"/>
                <a:cs typeface="Arial" panose="020B0604020202020204" pitchFamily="34" charset="0"/>
              </a:rPr>
              <a:t>vidence-based behaviour change techniques (BCTs) have been established to support smoking cessation BCTs. The things that you say and do with </a:t>
            </a:r>
            <a:r>
              <a:rPr lang="en-CA" sz="1200" b="0" i="0" u="none" strike="noStrike">
                <a:solidFill>
                  <a:srgbClr val="000000"/>
                </a:solidFill>
                <a:effectLst/>
                <a:latin typeface="Arial" panose="020B0604020202020204" pitchFamily="34" charset="0"/>
                <a:cs typeface="Arial" panose="020B0604020202020204" pitchFamily="34" charset="0"/>
              </a:rPr>
              <a:t>people who smoke that </a:t>
            </a:r>
            <a:r>
              <a:rPr lang="en-CA" sz="1200" b="0" i="0" u="none" strike="noStrike" dirty="0">
                <a:solidFill>
                  <a:srgbClr val="000000"/>
                </a:solidFill>
                <a:effectLst/>
                <a:latin typeface="Arial" panose="020B0604020202020204" pitchFamily="34" charset="0"/>
                <a:cs typeface="Arial" panose="020B0604020202020204" pitchFamily="34" charset="0"/>
              </a:rPr>
              <a:t>are effective interventions to improve smokers' chances of stopping.</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r>
              <a:rPr lang="en-CA" sz="1200" b="0" i="0" u="none" strike="noStrike" dirty="0">
                <a:solidFill>
                  <a:srgbClr val="000000"/>
                </a:solidFill>
                <a:effectLst/>
                <a:latin typeface="Arial" panose="020B0604020202020204" pitchFamily="34" charset="0"/>
                <a:cs typeface="Arial" panose="020B0604020202020204" pitchFamily="34" charset="0"/>
              </a:rPr>
              <a:t> </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r>
              <a:rPr lang="en-CA" sz="1200" b="0" i="0" u="none" strike="noStrike" dirty="0">
                <a:solidFill>
                  <a:srgbClr val="000000"/>
                </a:solidFill>
                <a:effectLst/>
                <a:latin typeface="Arial" panose="020B0604020202020204" pitchFamily="34" charset="0"/>
                <a:cs typeface="Arial" panose="020B0604020202020204" pitchFamily="34" charset="0"/>
              </a:rPr>
              <a:t>These </a:t>
            </a:r>
            <a:r>
              <a:rPr lang="en-US" sz="1200" b="0" i="0" u="none" strike="noStrike" dirty="0">
                <a:solidFill>
                  <a:srgbClr val="000000"/>
                </a:solidFill>
                <a:effectLst/>
                <a:latin typeface="Arial" panose="020B0604020202020204" pitchFamily="34" charset="0"/>
                <a:cs typeface="Arial" panose="020B0604020202020204" pitchFamily="34" charset="0"/>
              </a:rPr>
              <a:t>BCTs were identified from treatment protocols and international guidelines as well as evidence from randomised controlled trials and expert clinical opinion. </a:t>
            </a:r>
            <a:r>
              <a:rPr lang="en-CA" sz="1200" b="0" i="0" dirty="0">
                <a:solidFill>
                  <a:srgbClr val="808080"/>
                </a:solidFill>
                <a:effectLst/>
                <a:latin typeface="Arial" panose="020B0604020202020204" pitchFamily="34" charset="0"/>
                <a:cs typeface="Arial" panose="020B0604020202020204" pitchFamily="34" charset="0"/>
              </a:rPr>
              <a:t>​</a:t>
            </a:r>
            <a:endParaRPr lang="en-CA" sz="1200" b="0" i="0" dirty="0">
              <a:solidFill>
                <a:srgbClr val="444444"/>
              </a:solidFill>
              <a:effectLst/>
              <a:latin typeface="Arial" panose="020B0604020202020204" pitchFamily="34" charset="0"/>
              <a:cs typeface="Arial" panose="020B0604020202020204" pitchFamily="34" charset="0"/>
            </a:endParaRPr>
          </a:p>
          <a:p>
            <a:pPr algn="l" rtl="0" fontAlgn="base"/>
            <a:r>
              <a:rPr lang="en-US" sz="1200" b="0" i="0" u="none" strike="noStrike" dirty="0">
                <a:solidFill>
                  <a:srgbClr val="000000"/>
                </a:solidFill>
                <a:effectLst/>
                <a:latin typeface="Arial" panose="020B0604020202020204" pitchFamily="34" charset="0"/>
                <a:cs typeface="Arial" panose="020B0604020202020204" pitchFamily="34" charset="0"/>
              </a:rPr>
              <a:t> </a:t>
            </a:r>
            <a:r>
              <a:rPr lang="en-CA" sz="1200" b="0" i="0" dirty="0">
                <a:solidFill>
                  <a:srgbClr val="808080"/>
                </a:solidFill>
                <a:effectLst/>
                <a:latin typeface="Arial" panose="020B0604020202020204" pitchFamily="34" charset="0"/>
                <a:cs typeface="Arial" panose="020B0604020202020204" pitchFamily="34" charset="0"/>
              </a:rPr>
              <a:t>​</a:t>
            </a:r>
            <a:endParaRPr lang="en-CA" sz="1200" b="0" i="0" dirty="0">
              <a:solidFill>
                <a:srgbClr val="444444"/>
              </a:solidFill>
              <a:effectLst/>
              <a:latin typeface="Arial" panose="020B0604020202020204" pitchFamily="34" charset="0"/>
              <a:cs typeface="Arial" panose="020B0604020202020204" pitchFamily="34" charset="0"/>
            </a:endParaRPr>
          </a:p>
          <a:p>
            <a:pPr algn="l" rtl="0" fontAlgn="base"/>
            <a:r>
              <a:rPr lang="en-US" sz="1200" b="0" i="0" u="none" strike="noStrike" dirty="0">
                <a:solidFill>
                  <a:srgbClr val="000000"/>
                </a:solidFill>
                <a:effectLst/>
                <a:latin typeface="Arial" panose="020B0604020202020204" pitchFamily="34" charset="0"/>
                <a:cs typeface="Arial" panose="020B0604020202020204" pitchFamily="34" charset="0"/>
              </a:rPr>
              <a:t>While there are more than 71 BCTs, there are 16 individual BCTs for which we have good grounds to believe are the most effective (Michie 2011).</a:t>
            </a:r>
            <a:r>
              <a:rPr lang="en-CA" sz="1200" b="0" i="0" dirty="0">
                <a:solidFill>
                  <a:srgbClr val="808080"/>
                </a:solidFill>
                <a:effectLst/>
                <a:latin typeface="Arial" panose="020B0604020202020204" pitchFamily="34" charset="0"/>
                <a:cs typeface="Arial" panose="020B0604020202020204" pitchFamily="34" charset="0"/>
              </a:rPr>
              <a:t>​</a:t>
            </a:r>
            <a:endParaRPr lang="en-CA" sz="1200" b="0" i="0" dirty="0">
              <a:solidFill>
                <a:srgbClr val="444444"/>
              </a:solidFill>
              <a:effectLst/>
              <a:latin typeface="Arial" panose="020B0604020202020204" pitchFamily="34" charset="0"/>
              <a:cs typeface="Arial" panose="020B0604020202020204" pitchFamily="34" charset="0"/>
            </a:endParaRPr>
          </a:p>
          <a:p>
            <a:pPr algn="l" rtl="0" fontAlgn="base"/>
            <a:r>
              <a:rPr lang="en-US" sz="1200" b="0" i="0" u="none" strike="noStrike" dirty="0">
                <a:solidFill>
                  <a:srgbClr val="000000"/>
                </a:solidFill>
                <a:effectLst/>
                <a:latin typeface="Arial" panose="020B0604020202020204" pitchFamily="34" charset="0"/>
                <a:cs typeface="Arial" panose="020B0604020202020204" pitchFamily="34" charset="0"/>
              </a:rPr>
              <a:t> </a:t>
            </a:r>
            <a:r>
              <a:rPr lang="en-CA" sz="1200" b="0" i="0" dirty="0">
                <a:solidFill>
                  <a:srgbClr val="808080"/>
                </a:solidFill>
                <a:effectLst/>
                <a:latin typeface="Arial" panose="020B0604020202020204" pitchFamily="34" charset="0"/>
                <a:cs typeface="Arial" panose="020B0604020202020204" pitchFamily="34" charset="0"/>
              </a:rPr>
              <a:t>​</a:t>
            </a:r>
            <a:endParaRPr lang="en-CA" sz="1200" b="0" i="0" dirty="0">
              <a:solidFill>
                <a:srgbClr val="444444"/>
              </a:solidFill>
              <a:effectLst/>
              <a:latin typeface="Arial" panose="020B0604020202020204" pitchFamily="34" charset="0"/>
              <a:cs typeface="Arial" panose="020B0604020202020204" pitchFamily="34" charset="0"/>
            </a:endParaRPr>
          </a:p>
          <a:p>
            <a:pPr algn="l" rtl="0" fontAlgn="base"/>
            <a:r>
              <a:rPr lang="en-US" sz="1200" b="0" i="0" u="none" strike="noStrike" dirty="0">
                <a:solidFill>
                  <a:srgbClr val="000000"/>
                </a:solidFill>
                <a:effectLst/>
                <a:latin typeface="Arial" panose="020B0604020202020204" pitchFamily="34" charset="0"/>
                <a:cs typeface="Arial" panose="020B0604020202020204" pitchFamily="34" charset="0"/>
              </a:rPr>
              <a:t>You will notice a particular focus during the two days on BCTs related to the areas on the slide. Clinical and academic consensus led us to focus on the following evidenced based Interventions:</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r>
              <a:rPr lang="en-CA" sz="1200" b="0" i="0" dirty="0">
                <a:solidFill>
                  <a:srgbClr val="808080"/>
                </a:solidFill>
                <a:effectLst/>
                <a:latin typeface="Arial" panose="020B0604020202020204" pitchFamily="34" charset="0"/>
                <a:cs typeface="Arial" panose="020B0604020202020204" pitchFamily="34" charset="0"/>
              </a:rPr>
              <a:t>​</a:t>
            </a:r>
            <a:endParaRPr lang="en-CA"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1" i="0" u="none" strike="noStrike" dirty="0">
                <a:solidFill>
                  <a:srgbClr val="000000"/>
                </a:solidFill>
                <a:effectLst/>
                <a:latin typeface="Arial" panose="020B0604020202020204" pitchFamily="34" charset="0"/>
                <a:cs typeface="Arial" panose="020B0604020202020204" pitchFamily="34" charset="0"/>
              </a:rPr>
              <a:t>Using CO monitoring as a motivational tool</a:t>
            </a:r>
            <a:r>
              <a:rPr lang="en-CA" sz="1200" b="0" i="0" dirty="0">
                <a:solidFill>
                  <a:srgbClr val="808080"/>
                </a:solidFill>
                <a:effectLst/>
                <a:latin typeface="Arial" panose="020B0604020202020204" pitchFamily="34" charset="0"/>
                <a:cs typeface="Arial" panose="020B0604020202020204" pitchFamily="34" charset="0"/>
              </a:rPr>
              <a:t>​</a:t>
            </a:r>
            <a:endParaRPr lang="en-CA"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US" sz="1200" b="1" i="0" u="none" strike="noStrike" dirty="0">
                <a:solidFill>
                  <a:srgbClr val="000000"/>
                </a:solidFill>
                <a:effectLst/>
                <a:latin typeface="Arial" panose="020B0604020202020204" pitchFamily="34" charset="0"/>
                <a:cs typeface="Arial" panose="020B0604020202020204" pitchFamily="34" charset="0"/>
              </a:rPr>
              <a:t>Stop smoking aids</a:t>
            </a:r>
            <a:r>
              <a:rPr lang="en-US" sz="1200" b="0" i="0" u="none" strike="noStrike" dirty="0">
                <a:solidFill>
                  <a:srgbClr val="000000"/>
                </a:solidFill>
                <a:effectLst/>
                <a:latin typeface="Arial" panose="020B0604020202020204" pitchFamily="34" charset="0"/>
                <a:cs typeface="Arial" panose="020B0604020202020204" pitchFamily="34" charset="0"/>
              </a:rPr>
              <a:t>: </a:t>
            </a:r>
            <a:r>
              <a:rPr lang="en-CA" sz="1200" b="0" i="0" u="none" strike="noStrike" dirty="0">
                <a:solidFill>
                  <a:srgbClr val="000000"/>
                </a:solidFill>
                <a:effectLst/>
                <a:latin typeface="Arial" panose="020B0604020202020204" pitchFamily="34" charset="0"/>
                <a:cs typeface="Arial" panose="020B0604020202020204" pitchFamily="34" charset="0"/>
              </a:rPr>
              <a:t>making sure patients have a realistic expectation of stop smoking aids, use these aids properly and are aware of any potential side effects</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US" sz="1200" b="1" i="0" u="none" strike="noStrike" dirty="0">
                <a:solidFill>
                  <a:srgbClr val="000000"/>
                </a:solidFill>
                <a:effectLst/>
                <a:latin typeface="Arial" panose="020B0604020202020204" pitchFamily="34" charset="0"/>
                <a:cs typeface="Arial" panose="020B0604020202020204" pitchFamily="34" charset="0"/>
              </a:rPr>
              <a:t>Addressing barriers and smoking cues and coping with withdrawal</a:t>
            </a:r>
            <a:r>
              <a:rPr lang="en-US" sz="1200" b="0" i="0" u="none" strike="noStrike" dirty="0">
                <a:solidFill>
                  <a:srgbClr val="000000"/>
                </a:solidFill>
                <a:effectLst/>
                <a:latin typeface="Arial" panose="020B0604020202020204" pitchFamily="34" charset="0"/>
                <a:cs typeface="Arial" panose="020B0604020202020204" pitchFamily="34" charset="0"/>
              </a:rPr>
              <a:t>: </a:t>
            </a:r>
            <a:r>
              <a:rPr lang="en-CA" sz="1200" b="0" i="0" u="none" strike="noStrike" dirty="0">
                <a:solidFill>
                  <a:srgbClr val="000000"/>
                </a:solidFill>
                <a:effectLst/>
                <a:latin typeface="Arial" panose="020B0604020202020204" pitchFamily="34" charset="0"/>
                <a:cs typeface="Arial" panose="020B0604020202020204" pitchFamily="34" charset="0"/>
              </a:rPr>
              <a:t>helping patients to change their routine to avoid smoking and making sure they know what to expect in terms of cravings and withdrawal symptoms and having strategies in place to address these when they occur</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US" sz="1200" b="1" i="0" u="none" strike="noStrike" dirty="0">
                <a:solidFill>
                  <a:srgbClr val="000000"/>
                </a:solidFill>
                <a:effectLst/>
                <a:latin typeface="Arial" panose="020B0604020202020204" pitchFamily="34" charset="0"/>
                <a:cs typeface="Arial" panose="020B0604020202020204" pitchFamily="34" charset="0"/>
              </a:rPr>
              <a:t>The ‘not-a-puff’ rule</a:t>
            </a:r>
            <a:r>
              <a:rPr lang="en-US" sz="1200" b="0" i="0" u="none" strike="noStrike" dirty="0">
                <a:solidFill>
                  <a:srgbClr val="000000"/>
                </a:solidFill>
                <a:effectLst/>
                <a:latin typeface="Arial" panose="020B0604020202020204" pitchFamily="34" charset="0"/>
                <a:cs typeface="Arial" panose="020B0604020202020204" pitchFamily="34" charset="0"/>
              </a:rPr>
              <a:t>: </a:t>
            </a:r>
            <a:r>
              <a:rPr lang="en-CA" sz="1200" b="0" i="0" u="none" strike="noStrike" dirty="0">
                <a:solidFill>
                  <a:srgbClr val="000000"/>
                </a:solidFill>
                <a:effectLst/>
                <a:latin typeface="Arial" panose="020B0604020202020204" pitchFamily="34" charset="0"/>
                <a:cs typeface="Arial" panose="020B0604020202020204" pitchFamily="34" charset="0"/>
              </a:rPr>
              <a:t>stressing the importance of the ‘not-a-puff’ rule and gaining commitment to it from the patient</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US" sz="1200" b="1" i="0" u="none" strike="noStrike" dirty="0">
                <a:solidFill>
                  <a:srgbClr val="000000"/>
                </a:solidFill>
                <a:effectLst/>
                <a:latin typeface="Arial" panose="020B0604020202020204" pitchFamily="34" charset="0"/>
                <a:cs typeface="Arial" panose="020B0604020202020204" pitchFamily="34" charset="0"/>
              </a:rPr>
              <a:t>Obtaining patient commitment </a:t>
            </a:r>
            <a:r>
              <a:rPr lang="en-US" sz="1200" b="0" i="0" u="none" strike="noStrike" dirty="0">
                <a:solidFill>
                  <a:srgbClr val="000000"/>
                </a:solidFill>
                <a:effectLst/>
                <a:latin typeface="Arial" panose="020B0604020202020204" pitchFamily="34" charset="0"/>
                <a:cs typeface="Arial" panose="020B0604020202020204" pitchFamily="34" charset="0"/>
              </a:rPr>
              <a:t>to the smokefree goal that you established and the treatment plan that was agreed to </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US" sz="1200" b="1" i="0" u="none" strike="noStrike" dirty="0">
                <a:solidFill>
                  <a:srgbClr val="000000"/>
                </a:solidFill>
                <a:effectLst/>
                <a:latin typeface="Arial" panose="020B0604020202020204" pitchFamily="34" charset="0"/>
                <a:cs typeface="Arial" panose="020B0604020202020204" pitchFamily="34" charset="0"/>
              </a:rPr>
              <a:t>Strengthening non-smoker identify: </a:t>
            </a:r>
            <a:r>
              <a:rPr lang="en-CA" sz="1200" b="0" i="0" u="none" strike="noStrike" dirty="0">
                <a:solidFill>
                  <a:srgbClr val="000000"/>
                </a:solidFill>
                <a:effectLst/>
                <a:latin typeface="Arial" panose="020B0604020202020204" pitchFamily="34" charset="0"/>
                <a:cs typeface="Arial" panose="020B0604020202020204" pitchFamily="34" charset="0"/>
              </a:rPr>
              <a:t>e.g. encouraging the patient to regard smoking as no longer part of his or her life</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US" sz="1200" b="1" i="0" u="none" strike="noStrike" dirty="0">
                <a:solidFill>
                  <a:srgbClr val="000000"/>
                </a:solidFill>
                <a:effectLst/>
                <a:latin typeface="Arial" panose="020B0604020202020204" pitchFamily="34" charset="0"/>
                <a:cs typeface="Arial" panose="020B0604020202020204" pitchFamily="34" charset="0"/>
              </a:rPr>
              <a:t>Building rapport</a:t>
            </a:r>
            <a:r>
              <a:rPr lang="en-US" sz="1200" b="0" i="0" u="none" strike="noStrike" dirty="0">
                <a:solidFill>
                  <a:srgbClr val="000000"/>
                </a:solidFill>
                <a:effectLst/>
                <a:latin typeface="Arial" panose="020B0604020202020204" pitchFamily="34" charset="0"/>
                <a:cs typeface="Arial" panose="020B0604020202020204" pitchFamily="34" charset="0"/>
              </a:rPr>
              <a:t>: central to everything you do to help a patient stop smoking</a:t>
            </a:r>
            <a:r>
              <a:rPr lang="en-CA" sz="1200" b="0" i="0" dirty="0">
                <a:solidFill>
                  <a:srgbClr val="808080"/>
                </a:solidFill>
                <a:effectLst/>
                <a:latin typeface="Arial" panose="020B0604020202020204" pitchFamily="34" charset="0"/>
                <a:cs typeface="Arial" panose="020B0604020202020204" pitchFamily="34" charset="0"/>
              </a:rPr>
              <a:t>​</a:t>
            </a:r>
            <a:endParaRPr lang="en-CA" sz="1200" b="0" i="0" dirty="0">
              <a:solidFill>
                <a:srgbClr val="444444"/>
              </a:solidFill>
              <a:effectLst/>
              <a:latin typeface="Arial" panose="020B0604020202020204" pitchFamily="34" charset="0"/>
              <a:cs typeface="Arial" panose="020B0604020202020204" pitchFamily="34" charset="0"/>
            </a:endParaRPr>
          </a:p>
          <a:p>
            <a:pPr algn="l" rtl="0" fontAlgn="base"/>
            <a:r>
              <a:rPr lang="en-CA" sz="1200" b="0" i="0" u="none" strike="noStrike" dirty="0">
                <a:solidFill>
                  <a:srgbClr val="000000"/>
                </a:solidFill>
                <a:effectLst/>
                <a:latin typeface="Arial" panose="020B0604020202020204" pitchFamily="34" charset="0"/>
                <a:cs typeface="Arial" panose="020B0604020202020204" pitchFamily="34" charset="0"/>
              </a:rPr>
              <a:t> </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r>
              <a:rPr lang="en-US" sz="1200" b="0" i="0" u="none" strike="noStrike" dirty="0">
                <a:solidFill>
                  <a:srgbClr val="000000"/>
                </a:solidFill>
                <a:effectLst/>
                <a:latin typeface="Arial" panose="020B0604020202020204" pitchFamily="34" charset="0"/>
                <a:cs typeface="Arial" panose="020B0604020202020204" pitchFamily="34" charset="0"/>
              </a:rPr>
              <a:t>Building and maintaining rapport is the means by which BCTs are delivered. Building rapport is the ‘art’ to the science of the BCTs and good rapport facilitates successful delivery of evidence-based interventions. </a:t>
            </a:r>
            <a:r>
              <a:rPr lang="en-CA" sz="1200" b="0" i="0" dirty="0">
                <a:solidFill>
                  <a:srgbClr val="808080"/>
                </a:solidFill>
                <a:effectLst/>
                <a:latin typeface="Arial" panose="020B0604020202020204" pitchFamily="34" charset="0"/>
                <a:cs typeface="Arial" panose="020B0604020202020204" pitchFamily="34" charset="0"/>
              </a:rPr>
              <a:t>​</a:t>
            </a:r>
            <a:endParaRPr lang="en-CA" sz="1200" b="0" i="0" dirty="0">
              <a:solidFill>
                <a:srgbClr val="444444"/>
              </a:solidFill>
              <a:effectLst/>
              <a:latin typeface="Arial" panose="020B0604020202020204" pitchFamily="34" charset="0"/>
              <a:cs typeface="Arial" panose="020B0604020202020204" pitchFamily="34" charset="0"/>
            </a:endParaRPr>
          </a:p>
          <a:p>
            <a:pPr algn="l" rtl="0" fontAlgn="base"/>
            <a:r>
              <a:rPr lang="en-CA" sz="1200" b="1" i="0" u="none" strike="noStrike" dirty="0">
                <a:solidFill>
                  <a:srgbClr val="000000"/>
                </a:solidFill>
                <a:effectLst/>
                <a:latin typeface="Arial" panose="020B0604020202020204" pitchFamily="34" charset="0"/>
                <a:cs typeface="Arial" panose="020B0604020202020204" pitchFamily="34" charset="0"/>
              </a:rPr>
              <a:t> </a:t>
            </a:r>
            <a:r>
              <a:rPr lang="en-CA" sz="1200" b="0" i="0" dirty="0">
                <a:solidFill>
                  <a:srgbClr val="808080"/>
                </a:solidFill>
                <a:effectLst/>
                <a:latin typeface="Arial" panose="020B0604020202020204" pitchFamily="34" charset="0"/>
                <a:cs typeface="Arial" panose="020B0604020202020204" pitchFamily="34" charset="0"/>
              </a:rPr>
              <a:t>​</a:t>
            </a:r>
            <a:endParaRPr lang="en-CA" sz="1200" b="0" i="0" dirty="0">
              <a:solidFill>
                <a:srgbClr val="444444"/>
              </a:solidFill>
              <a:effectLst/>
              <a:latin typeface="Arial" panose="020B0604020202020204" pitchFamily="34" charset="0"/>
              <a:cs typeface="Arial" panose="020B0604020202020204" pitchFamily="34" charset="0"/>
            </a:endParaRPr>
          </a:p>
          <a:p>
            <a:pPr algn="l" rtl="0" fontAlgn="base"/>
            <a:r>
              <a:rPr lang="en-CA" b="1" i="0" u="none" strike="noStrike" dirty="0">
                <a:solidFill>
                  <a:srgbClr val="000000"/>
                </a:solidFill>
                <a:effectLst/>
                <a:latin typeface="Arial" panose="020B0604020202020204" pitchFamily="34" charset="0"/>
              </a:rPr>
              <a:t>Sources:</a:t>
            </a:r>
            <a:r>
              <a:rPr lang="en-CA" b="0" i="0" dirty="0">
                <a:solidFill>
                  <a:srgbClr val="808080"/>
                </a:solidFill>
                <a:effectLst/>
                <a:latin typeface="Arial" panose="020B0604020202020204" pitchFamily="34" charset="0"/>
              </a:rPr>
              <a:t>​</a:t>
            </a:r>
            <a:endParaRPr lang="en-CA"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Arial" panose="020B0604020202020204" pitchFamily="34" charset="0"/>
                <a:cs typeface="Arial" panose="020B0604020202020204" pitchFamily="34" charset="0"/>
              </a:rPr>
              <a:t>Michie S, Churchill S, West R. Identifying evidence-based competences required to deliver behavioural support for smoking cessation. Annals of Behavioral Medicine, 2011. </a:t>
            </a:r>
            <a:r>
              <a:rPr lang="en-CA" b="0" i="0" dirty="0">
                <a:solidFill>
                  <a:srgbClr val="808080"/>
                </a:solidFill>
                <a:effectLst/>
                <a:latin typeface="Arial" panose="020B0604020202020204" pitchFamily="34" charset="0"/>
                <a:cs typeface="Arial" panose="020B0604020202020204" pitchFamily="34" charset="0"/>
              </a:rPr>
              <a:t>​</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CA" b="0" i="0" dirty="0">
                <a:solidFill>
                  <a:srgbClr val="212121"/>
                </a:solidFill>
                <a:effectLst/>
                <a:latin typeface="Arial" panose="020B0604020202020204" pitchFamily="34" charset="0"/>
                <a:cs typeface="Arial" panose="020B0604020202020204" pitchFamily="34" charset="0"/>
              </a:rPr>
              <a:t>Black N, Johnston M, Michie S, Hartmann-Boyce J, West R, </a:t>
            </a:r>
            <a:r>
              <a:rPr lang="en-CA" b="0" i="0" dirty="0" err="1">
                <a:solidFill>
                  <a:srgbClr val="212121"/>
                </a:solidFill>
                <a:effectLst/>
                <a:latin typeface="Arial" panose="020B0604020202020204" pitchFamily="34" charset="0"/>
                <a:cs typeface="Arial" panose="020B0604020202020204" pitchFamily="34" charset="0"/>
              </a:rPr>
              <a:t>Viechtbauer</a:t>
            </a:r>
            <a:r>
              <a:rPr lang="en-CA" b="0" i="0" dirty="0">
                <a:solidFill>
                  <a:srgbClr val="212121"/>
                </a:solidFill>
                <a:effectLst/>
                <a:latin typeface="Arial" panose="020B0604020202020204" pitchFamily="34" charset="0"/>
                <a:cs typeface="Arial" panose="020B0604020202020204" pitchFamily="34" charset="0"/>
              </a:rPr>
              <a:t> W, </a:t>
            </a:r>
            <a:r>
              <a:rPr lang="en-CA" b="0" i="0" dirty="0" err="1">
                <a:solidFill>
                  <a:srgbClr val="212121"/>
                </a:solidFill>
                <a:effectLst/>
                <a:latin typeface="Arial" panose="020B0604020202020204" pitchFamily="34" charset="0"/>
                <a:cs typeface="Arial" panose="020B0604020202020204" pitchFamily="34" charset="0"/>
              </a:rPr>
              <a:t>Eisma</a:t>
            </a:r>
            <a:r>
              <a:rPr lang="en-CA" b="0" i="0" dirty="0">
                <a:solidFill>
                  <a:srgbClr val="212121"/>
                </a:solidFill>
                <a:effectLst/>
                <a:latin typeface="Arial" panose="020B0604020202020204" pitchFamily="34" charset="0"/>
                <a:cs typeface="Arial" panose="020B0604020202020204" pitchFamily="34" charset="0"/>
              </a:rPr>
              <a:t> MC, Scott C, de Bruin M. Behaviour change techniques associated with smoking cessation in intervention and comparator groups of randomized controlled trials: a systematic review and meta-regression. Addiction. 2020 Nov;115(11):2008-2020. doi: 10.1111/add.15056.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b="0" i="0" u="none" strike="noStrike" dirty="0">
                <a:solidFill>
                  <a:srgbClr val="000000"/>
                </a:solidFill>
                <a:effectLst/>
                <a:latin typeface="Arial" panose="020B0604020202020204" pitchFamily="34" charset="0"/>
                <a:cs typeface="Arial" panose="020B0604020202020204" pitchFamily="34" charset="0"/>
              </a:rPr>
              <a:t>Campbell et. al. Improving behavioral support for smoking cessation in pregnancy: What are the barriers to stopping and Which Behavior Change Techniques can influence them? Application of theoretical domains framework. </a:t>
            </a:r>
            <a:endParaRPr lang="en-CA" b="0" i="0" dirty="0">
              <a:solidFill>
                <a:srgbClr val="444444"/>
              </a:solidFill>
              <a:effectLst/>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4</a:t>
            </a:fld>
            <a:endParaRPr lang="en-US"/>
          </a:p>
        </p:txBody>
      </p:sp>
    </p:spTree>
    <p:extLst>
      <p:ext uri="{BB962C8B-B14F-4D97-AF65-F5344CB8AC3E}">
        <p14:creationId xmlns:p14="http://schemas.microsoft.com/office/powerpoint/2010/main" val="32763302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Geneva" pitchFamily="-109" charset="0"/>
                <a:cs typeface="Geneva" pitchFamily="-109" charset="0"/>
              </a:rPr>
              <a:t>Core communication skills</a:t>
            </a:r>
            <a:endParaRPr lang="en-CA" sz="1200" b="0" i="0" kern="1200" dirty="0">
              <a:solidFill>
                <a:schemeClr val="tx1"/>
              </a:solidFill>
              <a:effectLst/>
              <a:latin typeface="+mn-lt"/>
              <a:ea typeface="Geneva" pitchFamily="-109" charset="0"/>
              <a:cs typeface="Geneva" pitchFamily="-109" charset="0"/>
            </a:endParaRPr>
          </a:p>
          <a:p>
            <a:r>
              <a:rPr lang="en-CA" sz="1200" b="1" i="0" kern="1200" dirty="0">
                <a:solidFill>
                  <a:schemeClr val="tx1"/>
                </a:solidFill>
                <a:effectLst/>
                <a:latin typeface="+mn-lt"/>
                <a:ea typeface="Geneva" pitchFamily="-109" charset="0"/>
                <a:cs typeface="Geneva" pitchFamily="-109" charset="0"/>
              </a:rPr>
              <a:t> </a:t>
            </a:r>
            <a:endParaRPr lang="en-CA" sz="1200" b="0" i="0" kern="1200" dirty="0">
              <a:solidFill>
                <a:schemeClr val="tx1"/>
              </a:solidFill>
              <a:effectLst/>
              <a:latin typeface="+mn-lt"/>
              <a:ea typeface="Geneva" pitchFamily="-109" charset="0"/>
              <a:cs typeface="Geneva" pitchFamily="-109" charset="0"/>
            </a:endParaRPr>
          </a:p>
          <a:p>
            <a:r>
              <a:rPr lang="en-US" sz="1200" b="0" i="0" kern="1200" dirty="0">
                <a:solidFill>
                  <a:schemeClr val="tx1"/>
                </a:solidFill>
                <a:effectLst/>
                <a:latin typeface="+mn-lt"/>
                <a:cs typeface="Arial"/>
              </a:rPr>
              <a:t>We are now going to focus on the core communication skills required across all support sessions</a:t>
            </a:r>
            <a:r>
              <a:rPr lang="en-US" dirty="0">
                <a:cs typeface="Arial"/>
              </a:rPr>
              <a:t> with patients</a:t>
            </a:r>
            <a:r>
              <a:rPr lang="en-US" sz="1200" b="0" i="0" kern="1200" dirty="0">
                <a:solidFill>
                  <a:schemeClr val="tx1"/>
                </a:solidFill>
                <a:effectLst/>
                <a:latin typeface="+mn-lt"/>
                <a:cs typeface="Arial"/>
              </a:rPr>
              <a:t>.</a:t>
            </a:r>
            <a:endParaRPr lang="en-CA" sz="1200" b="0" i="0" kern="1200" dirty="0">
              <a:solidFill>
                <a:schemeClr val="tx1"/>
              </a:solidFill>
              <a:effectLst/>
              <a:latin typeface="+mn-lt"/>
              <a:cs typeface="Arial"/>
            </a:endParaRPr>
          </a:p>
          <a:p>
            <a:r>
              <a:rPr lang="en-CA" sz="1200" b="0" i="0" kern="1200" dirty="0">
                <a:solidFill>
                  <a:schemeClr val="tx1"/>
                </a:solidFill>
                <a:effectLst/>
                <a:latin typeface="+mn-lt"/>
                <a:ea typeface="Geneva" pitchFamily="-109" charset="0"/>
                <a:cs typeface="Geneva" pitchFamily="-109" charset="0"/>
              </a:rPr>
              <a:t> </a:t>
            </a:r>
          </a:p>
          <a:p>
            <a:r>
              <a:rPr lang="en-CA" sz="1200" b="0" i="0" kern="1200" dirty="0">
                <a:solidFill>
                  <a:schemeClr val="tx1"/>
                </a:solidFill>
                <a:effectLst/>
                <a:latin typeface="+mn-lt"/>
                <a:ea typeface="Geneva" pitchFamily="-109" charset="0"/>
                <a:cs typeface="Geneva" pitchFamily="-109" charset="0"/>
              </a:rPr>
              <a:t>We know that communication is one of the strengths of people who work with SMI patients and this section is mainly about applying these skills to a different topic, smoking cessation.</a:t>
            </a:r>
          </a:p>
          <a:p>
            <a:r>
              <a:rPr lang="en-CA" sz="1200" b="0" i="0" kern="1200" dirty="0">
                <a:solidFill>
                  <a:schemeClr val="tx1"/>
                </a:solidFill>
                <a:effectLst/>
                <a:latin typeface="+mn-lt"/>
                <a:ea typeface="Geneva" pitchFamily="-109" charset="0"/>
                <a:cs typeface="Geneva" pitchFamily="-109" charset="0"/>
              </a:rPr>
              <a:t> </a:t>
            </a:r>
          </a:p>
          <a:p>
            <a:r>
              <a:rPr lang="en-CA" sz="1200" b="0" i="0" kern="1200" dirty="0">
                <a:solidFill>
                  <a:schemeClr val="tx1"/>
                </a:solidFill>
                <a:effectLst/>
                <a:latin typeface="+mn-lt"/>
                <a:ea typeface="Geneva" pitchFamily="-109" charset="0"/>
                <a:cs typeface="Geneva" pitchFamily="-109" charset="0"/>
              </a:rPr>
              <a:t>On the next slide you will see an excerpt from a conversation between a healthcare professional and a patient.</a:t>
            </a:r>
          </a:p>
          <a:p>
            <a:r>
              <a:rPr lang="en-CA" sz="1200" b="0" i="0" kern="1200" dirty="0">
                <a:solidFill>
                  <a:schemeClr val="tx1"/>
                </a:solidFill>
                <a:effectLst/>
                <a:latin typeface="+mn-lt"/>
                <a:ea typeface="Geneva" pitchFamily="-109" charset="0"/>
                <a:cs typeface="Geneva" pitchFamily="-109" charset="0"/>
              </a:rPr>
              <a:t> </a:t>
            </a:r>
          </a:p>
          <a:p>
            <a:r>
              <a:rPr lang="en-CA" sz="1200" b="1" i="0" kern="1200" dirty="0">
                <a:solidFill>
                  <a:schemeClr val="tx1"/>
                </a:solidFill>
                <a:effectLst/>
                <a:latin typeface="+mn-lt"/>
                <a:ea typeface="Geneva" pitchFamily="-109" charset="0"/>
                <a:cs typeface="Geneva" pitchFamily="-109" charset="0"/>
              </a:rPr>
              <a:t>[Explain that you and your co-trainer will read out the interaction and then it will be discussed as a group]</a:t>
            </a:r>
          </a:p>
          <a:p>
            <a:endParaRPr lang="en-CA" sz="1200" b="1" i="0" kern="1200" dirty="0">
              <a:solidFill>
                <a:schemeClr val="tx1"/>
              </a:solidFill>
              <a:effectLst/>
              <a:latin typeface="+mn-lt"/>
              <a:ea typeface="Geneva" pitchFamily="-109" charset="0"/>
              <a:cs typeface="Geneva" pitchFamily="-109"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CA" sz="1200" b="1" i="0" kern="1200" dirty="0">
                <a:solidFill>
                  <a:schemeClr val="tx1"/>
                </a:solidFill>
                <a:effectLst/>
                <a:latin typeface="+mn-lt"/>
                <a:ea typeface="Geneva" pitchFamily="-109" charset="0"/>
                <a:cs typeface="Geneva" pitchFamily="-109" charset="0"/>
              </a:rPr>
              <a:t>[move to next slide]</a:t>
            </a:r>
            <a:endParaRPr lang="en-CA" sz="1200" b="0" i="0" kern="1200" dirty="0">
              <a:solidFill>
                <a:schemeClr val="tx1"/>
              </a:solidFill>
              <a:effectLst/>
              <a:latin typeface="+mn-lt"/>
              <a:ea typeface="Geneva" pitchFamily="-109" charset="0"/>
              <a:cs typeface="Geneva" pitchFamily="-109" charset="0"/>
            </a:endParaRPr>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5</a:t>
            </a:fld>
            <a:endParaRPr lang="en-US" dirty="0"/>
          </a:p>
        </p:txBody>
      </p:sp>
    </p:spTree>
    <p:extLst>
      <p:ext uri="{BB962C8B-B14F-4D97-AF65-F5344CB8AC3E}">
        <p14:creationId xmlns:p14="http://schemas.microsoft.com/office/powerpoint/2010/main" val="1696932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r>
              <a:rPr lang="en-US" sz="1200" b="1" dirty="0">
                <a:latin typeface="+mn-lt"/>
              </a:rPr>
              <a:t>Activity: </a:t>
            </a:r>
            <a:r>
              <a:rPr lang="en-US" sz="1200" dirty="0">
                <a:latin typeface="+mn-lt"/>
              </a:rPr>
              <a:t>How not to do it.</a:t>
            </a:r>
          </a:p>
          <a:p>
            <a:r>
              <a:rPr lang="en-US" sz="1200" b="1" dirty="0">
                <a:latin typeface="+mn-lt"/>
              </a:rPr>
              <a:t>Method: </a:t>
            </a:r>
            <a:r>
              <a:rPr lang="en-US" sz="1200" dirty="0">
                <a:latin typeface="+mn-lt"/>
              </a:rPr>
              <a:t>Trainer demonstration involving two trainers</a:t>
            </a:r>
          </a:p>
          <a:p>
            <a:endParaRPr lang="en-US" sz="1200" b="1" dirty="0">
              <a:latin typeface="+mn-lt"/>
            </a:endParaRPr>
          </a:p>
          <a:p>
            <a:r>
              <a:rPr lang="en-US" sz="1200" b="1" dirty="0">
                <a:latin typeface="+mn-lt"/>
              </a:rPr>
              <a:t>Instructions:</a:t>
            </a:r>
          </a:p>
          <a:p>
            <a:endParaRPr lang="en-US" sz="1200" b="0" i="0" kern="1200" dirty="0">
              <a:solidFill>
                <a:schemeClr val="tx1"/>
              </a:solidFill>
              <a:effectLst/>
              <a:latin typeface="+mn-lt"/>
              <a:ea typeface="Geneva" pitchFamily="-109" charset="0"/>
              <a:cs typeface="Geneva" pitchFamily="-109" charset="0"/>
            </a:endParaRPr>
          </a:p>
          <a:p>
            <a:r>
              <a:rPr lang="en-US" sz="1200" b="0" i="0" kern="1200" dirty="0">
                <a:solidFill>
                  <a:schemeClr val="tx1"/>
                </a:solidFill>
                <a:effectLst/>
                <a:latin typeface="+mn-lt"/>
                <a:cs typeface="Arial"/>
              </a:rPr>
              <a:t>Set the scene: this patient is having a conversation with a healthcare professional and you have joined at the point the HCP has established the patient </a:t>
            </a:r>
            <a:r>
              <a:rPr lang="en-US" dirty="0">
                <a:cs typeface="Arial"/>
              </a:rPr>
              <a:t>smokes</a:t>
            </a:r>
            <a:r>
              <a:rPr lang="en-US" sz="1200" b="0" i="0" kern="1200" dirty="0">
                <a:solidFill>
                  <a:schemeClr val="tx1"/>
                </a:solidFill>
                <a:effectLst/>
                <a:latin typeface="+mn-lt"/>
                <a:cs typeface="Arial"/>
              </a:rPr>
              <a:t>.</a:t>
            </a:r>
            <a:endParaRPr lang="en-CA" sz="1200" b="0" i="0" kern="1200" dirty="0">
              <a:solidFill>
                <a:schemeClr val="tx1"/>
              </a:solidFill>
              <a:effectLst/>
              <a:latin typeface="+mn-lt"/>
              <a:cs typeface="Arial"/>
            </a:endParaRPr>
          </a:p>
          <a:p>
            <a:r>
              <a:rPr lang="en-CA" sz="1200" b="0" i="0" kern="1200" dirty="0">
                <a:solidFill>
                  <a:schemeClr val="tx1"/>
                </a:solidFill>
                <a:effectLst/>
                <a:latin typeface="+mn-lt"/>
                <a:ea typeface="Geneva" pitchFamily="-109" charset="0"/>
                <a:cs typeface="Geneva" pitchFamily="-109" charset="0"/>
              </a:rPr>
              <a:t> </a:t>
            </a:r>
          </a:p>
          <a:p>
            <a:r>
              <a:rPr lang="en-CA" sz="1200" b="0" i="0" kern="1200" dirty="0">
                <a:solidFill>
                  <a:schemeClr val="tx1"/>
                </a:solidFill>
                <a:effectLst/>
                <a:latin typeface="+mn-lt"/>
                <a:ea typeface="Geneva" pitchFamily="-109" charset="0"/>
                <a:cs typeface="Geneva" pitchFamily="-109" charset="0"/>
              </a:rPr>
              <a:t>Read out the short conversation, with one trainer playing the practitioner and the other the patient.</a:t>
            </a:r>
          </a:p>
          <a:p>
            <a:r>
              <a:rPr lang="en-CA" sz="1200" b="0" i="0" kern="1200" dirty="0">
                <a:solidFill>
                  <a:schemeClr val="tx1"/>
                </a:solidFill>
                <a:effectLst/>
                <a:latin typeface="+mn-lt"/>
                <a:ea typeface="Geneva" pitchFamily="-109" charset="0"/>
                <a:cs typeface="Geneva" pitchFamily="-109" charset="0"/>
              </a:rPr>
              <a:t> </a:t>
            </a:r>
          </a:p>
          <a:p>
            <a:r>
              <a:rPr lang="en-CA" sz="1200" b="1" i="0" kern="1200" dirty="0">
                <a:solidFill>
                  <a:schemeClr val="tx1"/>
                </a:solidFill>
                <a:effectLst/>
                <a:latin typeface="+mn-lt"/>
              </a:rPr>
              <a:t>Use the discussion questions below as a guide to debrief with participants:</a:t>
            </a:r>
          </a:p>
          <a:p>
            <a:pPr marL="171450" lvl="0" indent="-171450">
              <a:buFont typeface="Arial" panose="020B0604020202020204" pitchFamily="34" charset="0"/>
              <a:buChar char="•"/>
            </a:pPr>
            <a:r>
              <a:rPr lang="en-CA" sz="1200" b="0" i="0" kern="1200" dirty="0">
                <a:solidFill>
                  <a:schemeClr val="tx1"/>
                </a:solidFill>
                <a:effectLst/>
                <a:latin typeface="+mn-lt"/>
                <a:ea typeface="Geneva" pitchFamily="-109" charset="0"/>
                <a:cs typeface="Geneva" pitchFamily="-109" charset="0"/>
              </a:rPr>
              <a:t>What did you think of the interaction?</a:t>
            </a:r>
            <a:endParaRPr lang="en-CA" sz="1200" b="0" i="0" kern="1200" dirty="0">
              <a:solidFill>
                <a:schemeClr val="tx1"/>
              </a:solidFill>
              <a:effectLst/>
              <a:latin typeface="+mn-lt"/>
            </a:endParaRPr>
          </a:p>
          <a:p>
            <a:pPr marL="171450" lvl="0" indent="-171450">
              <a:buFont typeface="Arial" panose="020B0604020202020204" pitchFamily="34" charset="0"/>
              <a:buChar char="•"/>
            </a:pPr>
            <a:r>
              <a:rPr lang="en-CA" sz="1200" b="0" i="0" kern="1200" dirty="0">
                <a:solidFill>
                  <a:schemeClr val="tx1"/>
                </a:solidFill>
                <a:effectLst/>
                <a:latin typeface="+mn-lt"/>
                <a:ea typeface="Geneva" pitchFamily="-109" charset="0"/>
                <a:cs typeface="Geneva" pitchFamily="-109" charset="0"/>
              </a:rPr>
              <a:t>What do you notice about the patient's responses?</a:t>
            </a:r>
            <a:endParaRPr lang="en-CA" sz="1200" b="0" i="0" kern="1200" dirty="0">
              <a:solidFill>
                <a:schemeClr val="tx1"/>
              </a:solidFill>
              <a:effectLst/>
              <a:latin typeface="+mn-lt"/>
            </a:endParaRPr>
          </a:p>
          <a:p>
            <a:pPr marL="171450" lvl="0" indent="-171450">
              <a:buFont typeface="Arial" panose="020B0604020202020204" pitchFamily="34" charset="0"/>
              <a:buChar char="•"/>
            </a:pPr>
            <a:r>
              <a:rPr lang="en-CA" sz="1200" b="0" i="0" kern="1200" dirty="0">
                <a:solidFill>
                  <a:schemeClr val="tx1"/>
                </a:solidFill>
                <a:effectLst/>
                <a:latin typeface="+mn-lt"/>
                <a:ea typeface="Geneva" pitchFamily="-109" charset="0"/>
                <a:cs typeface="Geneva" pitchFamily="-109" charset="0"/>
              </a:rPr>
              <a:t>Did you notice that the patient often gives replies like “yes but”, “I know but”, “I’ve tried that” or “I can’t do that because”?</a:t>
            </a:r>
            <a:endParaRPr lang="en-CA" sz="1200" b="0" i="0" kern="1200" dirty="0">
              <a:solidFill>
                <a:schemeClr val="tx1"/>
              </a:solidFill>
              <a:effectLst/>
              <a:latin typeface="+mn-lt"/>
            </a:endParaRPr>
          </a:p>
          <a:p>
            <a:pPr marL="171450" lvl="0" indent="-171450">
              <a:buFont typeface="Arial" panose="020B0604020202020204" pitchFamily="34" charset="0"/>
              <a:buChar char="•"/>
            </a:pPr>
            <a:r>
              <a:rPr lang="en-CA" sz="1200" b="0" i="0" kern="1200" dirty="0">
                <a:solidFill>
                  <a:schemeClr val="tx1"/>
                </a:solidFill>
                <a:effectLst/>
                <a:latin typeface="+mn-lt"/>
                <a:ea typeface="Geneva" pitchFamily="-109" charset="0"/>
                <a:cs typeface="Geneva" pitchFamily="-109" charset="0"/>
              </a:rPr>
              <a:t>Did anything happen in the interaction that led to the above responses?</a:t>
            </a:r>
            <a:endParaRPr lang="en-CA" sz="1200" b="0" i="0" kern="1200" dirty="0">
              <a:solidFill>
                <a:schemeClr val="tx1"/>
              </a:solidFill>
              <a:effectLst/>
              <a:latin typeface="+mn-lt"/>
            </a:endParaRPr>
          </a:p>
          <a:p>
            <a:pPr marL="171450" lvl="0" indent="-171450">
              <a:buFont typeface="Arial" panose="020B0604020202020204" pitchFamily="34" charset="0"/>
              <a:buChar char="•"/>
            </a:pPr>
            <a:r>
              <a:rPr lang="en-CA" sz="1200" b="0" i="0" kern="1200" dirty="0">
                <a:solidFill>
                  <a:schemeClr val="tx1"/>
                </a:solidFill>
                <a:effectLst/>
                <a:latin typeface="+mn-lt"/>
                <a:ea typeface="Geneva" pitchFamily="-109" charset="0"/>
                <a:cs typeface="Geneva" pitchFamily="-109" charset="0"/>
              </a:rPr>
              <a:t>What happened here that broke down rapport? There was no acknowledgement of the patient’s situation or struggle; the practitioner was intent on giving advice before creating the atmosphere where this may have been heard. It is natural when someone is struggling or stuck with an issue to offer advice. It takes more time and skill to encourage them to identify their own solutions, but the results are worth it.</a:t>
            </a:r>
            <a:endParaRPr lang="en-CA" sz="1200" b="0" i="0" kern="1200" dirty="0">
              <a:solidFill>
                <a:schemeClr val="tx1"/>
              </a:solidFill>
              <a:effectLst/>
              <a:latin typeface="+mn-lt"/>
            </a:endParaRP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CA" sz="1200" b="0" i="0" kern="1200" dirty="0">
                <a:solidFill>
                  <a:schemeClr val="tx1"/>
                </a:solidFill>
                <a:effectLst/>
                <a:latin typeface="+mn-lt"/>
                <a:ea typeface="Geneva" pitchFamily="-109" charset="0"/>
                <a:cs typeface="Geneva" pitchFamily="-109" charset="0"/>
              </a:rPr>
              <a:t>Did you notice that the first thing the TDA asked was if they had thought about stopping? For most patients with SMI, in particular those who are admitted for inpatient treatment, stopping smoking may seem like an enormous undertaking. We would want to first learn more about the patient and build rapport.</a:t>
            </a:r>
            <a:endParaRPr lang="en-CA" sz="1200" b="0" i="0" kern="1200" dirty="0">
              <a:solidFill>
                <a:schemeClr val="tx1"/>
              </a:solidFill>
              <a:effectLst/>
              <a:latin typeface="+mn-lt"/>
            </a:endParaRPr>
          </a:p>
          <a:p>
            <a:pPr marL="171450" indent="-171450">
              <a:buFont typeface="Arial" panose="020B0604020202020204" pitchFamily="34" charset="0"/>
              <a:buChar char="•"/>
              <a:defRPr/>
            </a:pPr>
            <a:endParaRPr lang="en-CA" sz="1200" dirty="0">
              <a:latin typeface="+mn-lt"/>
            </a:endParaRPr>
          </a:p>
          <a:p>
            <a:pPr marR="0" lvl="0" algn="l" defTabSz="457200" rtl="0" eaLnBrk="0" fontAlgn="base" latinLnBrk="0" hangingPunct="0">
              <a:lnSpc>
                <a:spcPct val="100000"/>
              </a:lnSpc>
              <a:spcBef>
                <a:spcPct val="30000"/>
              </a:spcBef>
              <a:spcAft>
                <a:spcPct val="0"/>
              </a:spcAft>
              <a:buClrTx/>
              <a:buSzTx/>
              <a:tabLst/>
              <a:defRPr/>
            </a:pPr>
            <a:r>
              <a:rPr lang="en-CA" sz="1200" b="0" i="0" kern="1200" dirty="0">
                <a:solidFill>
                  <a:schemeClr val="tx1"/>
                </a:solidFill>
                <a:effectLst/>
                <a:latin typeface="+mn-lt"/>
                <a:ea typeface="Geneva" pitchFamily="-109" charset="0"/>
                <a:cs typeface="Geneva" pitchFamily="-109" charset="0"/>
              </a:rPr>
              <a:t>What could you do differently?</a:t>
            </a:r>
            <a:endParaRPr lang="en-CA" sz="1200" b="0" i="0" kern="1200" dirty="0">
              <a:solidFill>
                <a:schemeClr val="tx1"/>
              </a:solidFill>
              <a:effectLst/>
              <a:latin typeface="+mn-lt"/>
            </a:endParaRPr>
          </a:p>
          <a:p>
            <a:pPr marL="171450" lvl="0" indent="-171450">
              <a:buFont typeface="Arial" panose="020B0604020202020204" pitchFamily="34" charset="0"/>
              <a:buChar char="•"/>
            </a:pPr>
            <a:r>
              <a:rPr lang="en-CA" sz="1200" b="0" i="0" kern="1200" dirty="0">
                <a:solidFill>
                  <a:schemeClr val="tx1"/>
                </a:solidFill>
                <a:effectLst/>
                <a:latin typeface="+mn-lt"/>
              </a:rPr>
              <a:t>Empathy/reassurance</a:t>
            </a:r>
          </a:p>
          <a:p>
            <a:pPr marL="171450" lvl="0" indent="-171450">
              <a:buFont typeface="Arial" panose="020B0604020202020204" pitchFamily="34" charset="0"/>
              <a:buChar char="•"/>
            </a:pPr>
            <a:r>
              <a:rPr lang="en-CA" sz="1200" b="0" i="0" kern="1200" dirty="0">
                <a:solidFill>
                  <a:schemeClr val="tx1"/>
                </a:solidFill>
                <a:effectLst/>
                <a:latin typeface="+mn-lt"/>
              </a:rPr>
              <a:t>Use active listening</a:t>
            </a:r>
          </a:p>
          <a:p>
            <a:pPr marL="171450" lvl="0" indent="-171450">
              <a:buFont typeface="Arial" panose="020B0604020202020204" pitchFamily="34" charset="0"/>
              <a:buChar char="•"/>
            </a:pPr>
            <a:r>
              <a:rPr lang="en-CA" sz="1200" b="0" i="0" kern="1200" dirty="0">
                <a:solidFill>
                  <a:schemeClr val="tx1"/>
                </a:solidFill>
                <a:effectLst/>
                <a:latin typeface="+mn-lt"/>
              </a:rPr>
              <a:t>Ask open, exploring questions</a:t>
            </a:r>
          </a:p>
          <a:p>
            <a:pPr marL="171450" indent="-171450">
              <a:buFont typeface="Arial" panose="020B0604020202020204" pitchFamily="34" charset="0"/>
              <a:buChar char="•"/>
            </a:pPr>
            <a:r>
              <a:rPr lang="en-CA" sz="1200" b="0" i="0" kern="1200" dirty="0">
                <a:solidFill>
                  <a:schemeClr val="tx1"/>
                </a:solidFill>
                <a:effectLst/>
                <a:latin typeface="+mn-lt"/>
              </a:rPr>
              <a:t>Elicit the patient’s view</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CA" sz="1200" b="0" i="0" kern="1200" dirty="0">
                <a:solidFill>
                  <a:schemeClr val="tx1"/>
                </a:solidFill>
                <a:effectLst/>
                <a:latin typeface="+mn-lt"/>
                <a:ea typeface="Geneva" pitchFamily="-109" charset="0"/>
                <a:cs typeface="Geneva" pitchFamily="-109" charset="0"/>
              </a:rPr>
              <a:t>Offer support with staying comfortable during their admission to the smokefree facility and, as appropriate, discuss reducing or stopping in collaboration</a:t>
            </a: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CA" sz="1200" b="0" i="0" kern="1200" dirty="0">
              <a:solidFill>
                <a:schemeClr val="tx1"/>
              </a:solidFill>
              <a:effectLst/>
              <a:latin typeface="+mn-lt"/>
            </a:endParaRPr>
          </a:p>
          <a:p>
            <a:pPr marL="0" lvl="0" indent="0">
              <a:buFontTx/>
              <a:buNone/>
            </a:pPr>
            <a:r>
              <a:rPr lang="en-CA" sz="1200" b="0" i="0" kern="1200" dirty="0">
                <a:solidFill>
                  <a:schemeClr val="tx1"/>
                </a:solidFill>
                <a:effectLst/>
                <a:latin typeface="+mn-lt"/>
                <a:ea typeface="Geneva" pitchFamily="-109" charset="0"/>
                <a:cs typeface="Geneva" pitchFamily="-109" charset="0"/>
              </a:rPr>
              <a:t>What specific questions could have been used here to build rapport and elicit the patient's view? Examples: </a:t>
            </a:r>
          </a:p>
          <a:p>
            <a:pPr marL="171450" lvl="0" indent="-171450">
              <a:buFont typeface="Arial" panose="020B0604020202020204" pitchFamily="34" charset="0"/>
              <a:buChar char="•"/>
            </a:pPr>
            <a:r>
              <a:rPr lang="en-CA" sz="1200" b="0" i="0" kern="1200" dirty="0">
                <a:solidFill>
                  <a:schemeClr val="tx1"/>
                </a:solidFill>
                <a:effectLst/>
                <a:latin typeface="+mn-lt"/>
                <a:ea typeface="Geneva" pitchFamily="-109" charset="0"/>
                <a:cs typeface="Geneva" pitchFamily="-109" charset="0"/>
              </a:rPr>
              <a:t>“Am I right in saying that things are really difficult for you?”</a:t>
            </a:r>
            <a:endParaRPr lang="en-CA" sz="1200" b="0" i="0" kern="1200" dirty="0">
              <a:solidFill>
                <a:schemeClr val="tx1"/>
              </a:solidFill>
              <a:effectLst/>
              <a:latin typeface="+mn-lt"/>
            </a:endParaRPr>
          </a:p>
          <a:p>
            <a:pPr marL="171450" lvl="0" indent="-171450">
              <a:buFont typeface="Arial" panose="020B0604020202020204" pitchFamily="34" charset="0"/>
              <a:buChar char="•"/>
            </a:pPr>
            <a:r>
              <a:rPr lang="en-CA" sz="1200" b="0" i="0" kern="1200" dirty="0">
                <a:solidFill>
                  <a:schemeClr val="tx1"/>
                </a:solidFill>
                <a:effectLst/>
                <a:latin typeface="+mn-lt"/>
                <a:ea typeface="Geneva" pitchFamily="-109" charset="0"/>
                <a:cs typeface="Geneva" pitchFamily="-109" charset="0"/>
              </a:rPr>
              <a:t>“Can you tell me more about what trying to quit has been like for you?” </a:t>
            </a:r>
            <a:endParaRPr lang="en-CA" sz="1200" b="0" i="0" kern="1200" dirty="0">
              <a:solidFill>
                <a:schemeClr val="tx1"/>
              </a:solidFill>
              <a:effectLst/>
              <a:latin typeface="+mn-lt"/>
            </a:endParaRPr>
          </a:p>
          <a:p>
            <a:pPr marL="171450" lvl="0" indent="-171450">
              <a:buFont typeface="Arial" panose="020B0604020202020204" pitchFamily="34" charset="0"/>
              <a:buChar char="•"/>
            </a:pPr>
            <a:r>
              <a:rPr lang="en-CA" sz="1200" b="0" i="0" kern="1200" dirty="0">
                <a:solidFill>
                  <a:schemeClr val="tx1"/>
                </a:solidFill>
                <a:effectLst/>
                <a:latin typeface="+mn-lt"/>
                <a:ea typeface="Geneva" pitchFamily="-109" charset="0"/>
                <a:cs typeface="Geneva" pitchFamily="-109" charset="0"/>
              </a:rPr>
              <a:t>“What helped, what didn’t?” </a:t>
            </a:r>
            <a:endParaRPr lang="en-CA" sz="1200" b="0" i="0" kern="1200" dirty="0">
              <a:solidFill>
                <a:schemeClr val="tx1"/>
              </a:solidFill>
              <a:effectLst/>
              <a:latin typeface="+mn-lt"/>
            </a:endParaRPr>
          </a:p>
          <a:p>
            <a:pPr marL="171450" lvl="0" indent="-171450">
              <a:buFont typeface="Arial" panose="020B0604020202020204" pitchFamily="34" charset="0"/>
              <a:buChar char="•"/>
            </a:pPr>
            <a:r>
              <a:rPr lang="en-CA" sz="1200" b="0" i="0" kern="1200" dirty="0">
                <a:solidFill>
                  <a:schemeClr val="tx1"/>
                </a:solidFill>
                <a:effectLst/>
                <a:latin typeface="+mn-lt"/>
                <a:ea typeface="Geneva" pitchFamily="-109" charset="0"/>
                <a:cs typeface="Geneva" pitchFamily="-109" charset="0"/>
              </a:rPr>
              <a:t>“What do you think would help most?” </a:t>
            </a:r>
            <a:endParaRPr lang="en-CA" sz="1200" b="0" i="0" kern="1200" dirty="0">
              <a:solidFill>
                <a:schemeClr val="tx1"/>
              </a:solidFill>
              <a:effectLst/>
              <a:latin typeface="+mn-lt"/>
            </a:endParaRPr>
          </a:p>
          <a:p>
            <a:pPr marL="171450" lvl="0" indent="-171450">
              <a:buFont typeface="Arial" panose="020B0604020202020204" pitchFamily="34" charset="0"/>
              <a:buChar char="•"/>
            </a:pPr>
            <a:r>
              <a:rPr lang="en-CA" sz="1200" b="0" i="0" kern="1200" dirty="0">
                <a:solidFill>
                  <a:schemeClr val="tx1"/>
                </a:solidFill>
                <a:effectLst/>
                <a:latin typeface="+mn-lt"/>
                <a:ea typeface="Geneva" pitchFamily="-109" charset="0"/>
                <a:cs typeface="Geneva" pitchFamily="-109" charset="0"/>
              </a:rPr>
              <a:t>“Do you mind if I share some information?”</a:t>
            </a:r>
            <a:endParaRPr lang="en-CA" sz="1200" b="0" i="0" kern="1200" dirty="0">
              <a:solidFill>
                <a:schemeClr val="tx1"/>
              </a:solidFill>
              <a:effectLst/>
              <a:latin typeface="+mn-lt"/>
            </a:endParaRPr>
          </a:p>
          <a:p>
            <a:pPr marL="171450" lvl="0" indent="-171450">
              <a:buFont typeface="Arial" panose="020B0604020202020204" pitchFamily="34" charset="0"/>
              <a:buChar char="•"/>
            </a:pPr>
            <a:r>
              <a:rPr lang="en-CA" sz="1200" b="0" i="0" kern="1200" dirty="0">
                <a:solidFill>
                  <a:schemeClr val="tx1"/>
                </a:solidFill>
                <a:effectLst/>
                <a:latin typeface="+mn-lt"/>
                <a:ea typeface="Geneva" pitchFamily="-109" charset="0"/>
                <a:cs typeface="Geneva" pitchFamily="-109" charset="0"/>
              </a:rPr>
              <a:t>“What do you think would be best for you?”</a:t>
            </a:r>
            <a:endParaRPr lang="en-CA" sz="1200" b="0" i="0" kern="1200" dirty="0">
              <a:solidFill>
                <a:schemeClr val="tx1"/>
              </a:solidFill>
              <a:effectLst/>
              <a:latin typeface="+mn-lt"/>
            </a:endParaRPr>
          </a:p>
          <a:p>
            <a:r>
              <a:rPr lang="en-CA" sz="1200" b="0" i="0" kern="1200" dirty="0">
                <a:solidFill>
                  <a:schemeClr val="tx1"/>
                </a:solidFill>
                <a:effectLst/>
                <a:latin typeface="+mn-lt"/>
                <a:ea typeface="Geneva" pitchFamily="-109" charset="0"/>
                <a:cs typeface="Geneva" pitchFamily="-109" charset="0"/>
              </a:rPr>
              <a:t> </a:t>
            </a:r>
          </a:p>
          <a:p>
            <a:r>
              <a:rPr lang="en-CA" sz="1200" b="0" i="0" kern="1200" dirty="0">
                <a:solidFill>
                  <a:schemeClr val="tx1"/>
                </a:solidFill>
                <a:effectLst/>
                <a:latin typeface="+mn-lt"/>
                <a:ea typeface="Geneva" pitchFamily="-109" charset="0"/>
                <a:cs typeface="Geneva" pitchFamily="-109" charset="0"/>
              </a:rPr>
              <a:t>It can be useful to point out that the practitioner is not coming from a bad place, they are trying to help but helping in this way can be disempowering and negatively affect motivation and confidence to change.</a:t>
            </a:r>
          </a:p>
          <a:p>
            <a:r>
              <a:rPr lang="en-CA" sz="1200" b="0" i="0" kern="1200" dirty="0">
                <a:solidFill>
                  <a:schemeClr val="tx1"/>
                </a:solidFill>
                <a:effectLst/>
                <a:latin typeface="+mn-lt"/>
                <a:ea typeface="Geneva" pitchFamily="-109" charset="0"/>
                <a:cs typeface="Geneva" pitchFamily="-109" charset="0"/>
              </a:rPr>
              <a:t> </a:t>
            </a:r>
          </a:p>
          <a:p>
            <a:r>
              <a:rPr lang="en-CA" sz="1200" b="1" i="0" kern="1200" dirty="0">
                <a:solidFill>
                  <a:schemeClr val="tx1"/>
                </a:solidFill>
                <a:effectLst/>
                <a:latin typeface="+mn-lt"/>
                <a:ea typeface="Geneva" pitchFamily="-109" charset="0"/>
                <a:cs typeface="Geneva" pitchFamily="-109" charset="0"/>
              </a:rPr>
              <a:t>Points to make:</a:t>
            </a:r>
          </a:p>
          <a:p>
            <a:pPr marL="171450" lvl="0" indent="-171450">
              <a:buFont typeface="Arial" panose="020B0604020202020204" pitchFamily="34" charset="0"/>
              <a:buChar char="•"/>
            </a:pPr>
            <a:r>
              <a:rPr lang="en-CA" sz="1200" b="0" i="0" kern="1200" dirty="0">
                <a:solidFill>
                  <a:schemeClr val="tx1"/>
                </a:solidFill>
                <a:effectLst/>
                <a:latin typeface="+mn-lt"/>
                <a:ea typeface="Geneva" pitchFamily="-109" charset="0"/>
                <a:cs typeface="Geneva" pitchFamily="-109" charset="0"/>
              </a:rPr>
              <a:t>Building rapport is crucial from the beginning and throughout. There is an art and a science to this. The ‘art’ is building rapport and is essential for any meaningful conversation to take place. We all have our own ways of doing this, but we do need to remember to do it, and to keep on doing it. The skill here is to convey that you genuinely care about helping the patient and will support them through their quit attempt.</a:t>
            </a:r>
            <a:endParaRPr lang="en-CA" sz="1200" b="0" i="0" kern="1200" dirty="0">
              <a:solidFill>
                <a:schemeClr val="tx1"/>
              </a:solidFill>
              <a:effectLst/>
              <a:latin typeface="+mn-lt"/>
            </a:endParaRPr>
          </a:p>
          <a:p>
            <a:pPr marL="171450" lvl="0" indent="-171450">
              <a:buFont typeface="Arial" panose="020B0604020202020204" pitchFamily="34" charset="0"/>
              <a:buChar char="•"/>
            </a:pPr>
            <a:r>
              <a:rPr lang="en-CA" sz="1200" b="0" i="0" kern="1200" dirty="0">
                <a:solidFill>
                  <a:schemeClr val="tx1"/>
                </a:solidFill>
                <a:effectLst/>
                <a:latin typeface="+mn-lt"/>
                <a:ea typeface="Geneva" pitchFamily="-109" charset="0"/>
                <a:cs typeface="Geneva" pitchFamily="-109" charset="0"/>
              </a:rPr>
              <a:t>People are more likely to openly discuss issues and consider change when they believe that you are genuinely interested in their issues and aren’t judging them.</a:t>
            </a:r>
            <a:endParaRPr lang="en-CA" sz="1200" b="0" i="0" kern="1200" dirty="0">
              <a:solidFill>
                <a:schemeClr val="tx1"/>
              </a:solidFill>
              <a:effectLst/>
              <a:latin typeface="+mn-lt"/>
            </a:endParaRPr>
          </a:p>
          <a:p>
            <a:pPr marL="171450" indent="-171450">
              <a:buFont typeface="Arial" panose="020B0604020202020204" pitchFamily="34" charset="0"/>
              <a:buChar char="•"/>
            </a:pPr>
            <a:endParaRPr lang="en-CA" sz="1200" b="0" i="0" kern="1200" dirty="0">
              <a:solidFill>
                <a:schemeClr val="tx1"/>
              </a:solidFill>
              <a:effectLst/>
              <a:latin typeface="+mn-lt"/>
            </a:endParaRPr>
          </a:p>
          <a:p>
            <a:r>
              <a:rPr lang="en-CA" sz="1200" b="0" i="0" kern="1200" dirty="0">
                <a:solidFill>
                  <a:schemeClr val="tx1"/>
                </a:solidFill>
                <a:effectLst/>
                <a:latin typeface="+mn-lt"/>
                <a:ea typeface="Geneva" pitchFamily="-109" charset="0"/>
                <a:cs typeface="Geneva" pitchFamily="-109" charset="0"/>
              </a:rPr>
              <a:t>Use the feedback to explain the difference between giving advice and encouraging self-reflection:</a:t>
            </a:r>
          </a:p>
          <a:p>
            <a:r>
              <a:rPr lang="en-CA" sz="1200" b="0" i="0" kern="1200" dirty="0">
                <a:solidFill>
                  <a:schemeClr val="tx1"/>
                </a:solidFill>
                <a:effectLst/>
                <a:latin typeface="+mn-lt"/>
                <a:ea typeface="Geneva" pitchFamily="-109" charset="0"/>
                <a:cs typeface="Geneva" pitchFamily="-109" charset="0"/>
              </a:rPr>
              <a:t>  </a:t>
            </a:r>
          </a:p>
          <a:p>
            <a:r>
              <a:rPr lang="en-CA" sz="1200" b="0" i="0" kern="1200" dirty="0">
                <a:solidFill>
                  <a:schemeClr val="tx1"/>
                </a:solidFill>
                <a:effectLst/>
                <a:latin typeface="+mn-lt"/>
                <a:ea typeface="Geneva" pitchFamily="-109" charset="0"/>
                <a:cs typeface="Geneva" pitchFamily="-109" charset="0"/>
              </a:rPr>
              <a:t>If patients can come up with their own solutions, those solutions are far more likely to be implemented than if someone else says: “why don’t you try this”. Their issue, their solution. If a patient genuinely can’t come up with any solutions, you can suggest a ‘menu’ of options consisting of things other patients have found useful. </a:t>
            </a:r>
          </a:p>
          <a:p>
            <a:r>
              <a:rPr lang="en-CA" sz="1200" b="0" i="0" kern="1200" dirty="0">
                <a:solidFill>
                  <a:schemeClr val="tx1"/>
                </a:solidFill>
                <a:effectLst/>
                <a:latin typeface="+mn-lt"/>
                <a:ea typeface="Geneva" pitchFamily="-109" charset="0"/>
                <a:cs typeface="Geneva" pitchFamily="-109" charset="0"/>
              </a:rPr>
              <a:t> </a:t>
            </a:r>
          </a:p>
          <a:p>
            <a:r>
              <a:rPr lang="en-CA" sz="1200" b="0" i="0" kern="1200" dirty="0">
                <a:solidFill>
                  <a:schemeClr val="tx1"/>
                </a:solidFill>
                <a:effectLst/>
                <a:latin typeface="+mn-lt"/>
                <a:ea typeface="Geneva" pitchFamily="-109" charset="0"/>
                <a:cs typeface="Geneva" pitchFamily="-109" charset="0"/>
              </a:rPr>
              <a:t>You could say: “some of the people I’ve known to find that situation difficult have found X to be useful whilst others found that Y and Z were helpful. Would any of those work for you?”</a:t>
            </a:r>
          </a:p>
          <a:p>
            <a:r>
              <a:rPr lang="en-CA" sz="1200" b="0" i="0" kern="1200" dirty="0">
                <a:solidFill>
                  <a:schemeClr val="tx1"/>
                </a:solidFill>
                <a:effectLst/>
                <a:latin typeface="+mn-lt"/>
                <a:ea typeface="Geneva" pitchFamily="-109" charset="0"/>
                <a:cs typeface="Geneva" pitchFamily="-109" charset="0"/>
              </a:rPr>
              <a:t> </a:t>
            </a:r>
          </a:p>
          <a:p>
            <a:r>
              <a:rPr lang="en-CA" sz="1200" b="0" i="0" kern="1200" dirty="0">
                <a:solidFill>
                  <a:schemeClr val="tx1"/>
                </a:solidFill>
                <a:effectLst/>
                <a:latin typeface="+mn-lt"/>
                <a:ea typeface="Geneva" pitchFamily="-109" charset="0"/>
                <a:cs typeface="Geneva" pitchFamily="-109" charset="0"/>
              </a:rPr>
              <a:t>Assumptions are often wrong. Be careful not to convey your own doubts as to whether a person can change.</a:t>
            </a:r>
          </a:p>
          <a:p>
            <a:r>
              <a:rPr lang="en-CA" sz="1200" b="1" i="0" kern="1200" dirty="0">
                <a:solidFill>
                  <a:schemeClr val="tx1"/>
                </a:solidFill>
                <a:effectLst/>
                <a:latin typeface="+mn-lt"/>
                <a:ea typeface="Geneva" pitchFamily="-109" charset="0"/>
                <a:cs typeface="Geneva" pitchFamily="-109" charset="0"/>
              </a:rPr>
              <a:t> </a:t>
            </a:r>
            <a:endParaRPr lang="en-CA" sz="1200" b="0" i="0" kern="1200" dirty="0">
              <a:solidFill>
                <a:schemeClr val="tx1"/>
              </a:solidFill>
              <a:effectLst/>
              <a:latin typeface="+mn-lt"/>
              <a:ea typeface="Geneva" pitchFamily="-109" charset="0"/>
              <a:cs typeface="Geneva" pitchFamily="-109" charset="0"/>
            </a:endParaRPr>
          </a:p>
          <a:p>
            <a:pPr>
              <a:defRPr/>
            </a:pPr>
            <a:endParaRPr lang="en-US" dirty="0"/>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6</a:t>
            </a:fld>
            <a:endParaRPr lang="en-US" dirty="0"/>
          </a:p>
        </p:txBody>
      </p:sp>
    </p:spTree>
    <p:extLst>
      <p:ext uri="{BB962C8B-B14F-4D97-AF65-F5344CB8AC3E}">
        <p14:creationId xmlns:p14="http://schemas.microsoft.com/office/powerpoint/2010/main" val="4409285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CA" sz="1200" b="0" i="0" kern="1200" dirty="0">
                <a:solidFill>
                  <a:schemeClr val="tx1"/>
                </a:solidFill>
                <a:effectLst/>
                <a:latin typeface="+mn-lt"/>
                <a:ea typeface="Geneva" pitchFamily="-109" charset="0"/>
                <a:cs typeface="Geneva" pitchFamily="-109" charset="0"/>
              </a:rPr>
              <a:t>Telling someone what to do isn’t a good method of changing behaviour</a:t>
            </a:r>
            <a:r>
              <a:rPr lang="en-CA" sz="1200" b="0" i="1" kern="1200" dirty="0">
                <a:solidFill>
                  <a:schemeClr val="tx1"/>
                </a:solidFill>
                <a:effectLst/>
                <a:latin typeface="+mn-lt"/>
                <a:ea typeface="Geneva" pitchFamily="-109" charset="0"/>
                <a:cs typeface="Geneva" pitchFamily="-109" charset="0"/>
              </a:rPr>
              <a:t>. </a:t>
            </a:r>
            <a:r>
              <a:rPr lang="en-CA" sz="1200" b="0" i="0" kern="1200" dirty="0">
                <a:solidFill>
                  <a:schemeClr val="tx1"/>
                </a:solidFill>
                <a:effectLst/>
                <a:latin typeface="+mn-lt"/>
                <a:ea typeface="Geneva" pitchFamily="-109" charset="0"/>
                <a:cs typeface="Geneva" pitchFamily="-109" charset="0"/>
              </a:rPr>
              <a:t>It’s a strange phenomenon but it appears as if humans, when told to do something, have an instinct not to do what they’re told – they become resistant to change.</a:t>
            </a:r>
          </a:p>
          <a:p>
            <a:pPr marL="0" lvl="0" indent="0">
              <a:buFont typeface="Arial" panose="020B0604020202020204" pitchFamily="34" charset="0"/>
              <a:buNone/>
            </a:pPr>
            <a:endParaRPr lang="en-CA" sz="1200" b="0" i="0" kern="1200" dirty="0">
              <a:solidFill>
                <a:schemeClr val="tx1"/>
              </a:solidFill>
              <a:effectLst/>
              <a:latin typeface="+mn-lt"/>
              <a:ea typeface="Geneva" pitchFamily="-109" charset="0"/>
              <a:cs typeface="Geneva" pitchFamily="-109" charset="0"/>
            </a:endParaRPr>
          </a:p>
          <a:p>
            <a:pPr marL="0" lvl="0" indent="0">
              <a:buFont typeface="Arial" panose="020B0604020202020204" pitchFamily="34" charset="0"/>
              <a:buNone/>
            </a:pPr>
            <a:r>
              <a:rPr lang="en-CA" sz="1200" b="0" i="0" kern="1200" dirty="0">
                <a:solidFill>
                  <a:schemeClr val="tx1"/>
                </a:solidFill>
                <a:effectLst/>
                <a:latin typeface="+mn-lt"/>
                <a:ea typeface="Geneva" pitchFamily="-109" charset="0"/>
                <a:cs typeface="Geneva" pitchFamily="-109" charset="0"/>
              </a:rPr>
              <a:t>People are more likely to openly discuss issues and consider change when they believe that you are genuinely interested in their issue and aren’t judging them</a:t>
            </a: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CA" sz="1200" b="0" i="0" kern="1200" dirty="0">
              <a:solidFill>
                <a:schemeClr val="tx1"/>
              </a:solidFill>
              <a:effectLst/>
              <a:latin typeface="+mn-lt"/>
            </a:endParaRP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dirty="0">
                <a:latin typeface="+mn-lt"/>
              </a:rPr>
              <a:t>It is important to know what support will be available to patients wanting to quit smoking so you can speak with confidence to them about the value and quality of that support</a:t>
            </a:r>
            <a:endParaRPr lang="en-CA" sz="1200" b="0" i="0" kern="1200" dirty="0">
              <a:solidFill>
                <a:schemeClr val="tx1"/>
              </a:solidFill>
              <a:effectLst/>
              <a:latin typeface="+mn-lt"/>
              <a:ea typeface="Geneva" pitchFamily="-109" charset="0"/>
              <a:cs typeface="Geneva" pitchFamily="-109" charset="0"/>
            </a:endParaRPr>
          </a:p>
          <a:p>
            <a:pPr>
              <a:buFont typeface="Calibri" pitchFamily="-109" charset="0"/>
              <a:buAutoNum type="arabicPeriod"/>
            </a:pPr>
            <a:endParaRPr lang="en-GB"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7</a:t>
            </a:fld>
            <a:endParaRPr lang="en-US" dirty="0"/>
          </a:p>
        </p:txBody>
      </p:sp>
    </p:spTree>
    <p:extLst>
      <p:ext uri="{BB962C8B-B14F-4D97-AF65-F5344CB8AC3E}">
        <p14:creationId xmlns:p14="http://schemas.microsoft.com/office/powerpoint/2010/main" val="39078001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ea typeface="ＭＳ Ｐゴシック"/>
                <a:cs typeface="Arial"/>
              </a:rPr>
              <a:t>You can use positive and non-judgemental language to communicate your concern and your desire to help</a:t>
            </a:r>
            <a:r>
              <a:rPr lang="en-GB" baseline="0" dirty="0">
                <a:ea typeface="ＭＳ Ｐゴシック"/>
                <a:cs typeface="Arial"/>
              </a:rPr>
              <a:t> with </a:t>
            </a:r>
            <a:r>
              <a:rPr lang="en-GB" dirty="0">
                <a:ea typeface="ＭＳ Ｐゴシック"/>
                <a:cs typeface="Arial"/>
              </a:rPr>
              <a:t>stopping</a:t>
            </a:r>
            <a:r>
              <a:rPr lang="en-GB" baseline="0" dirty="0">
                <a:ea typeface="ＭＳ Ｐゴシック"/>
                <a:cs typeface="Arial"/>
              </a:rPr>
              <a:t> for their overall health</a:t>
            </a:r>
            <a:r>
              <a:rPr lang="en-GB" dirty="0">
                <a:ea typeface="ＭＳ Ｐゴシック"/>
                <a:cs typeface="Arial"/>
              </a:rPr>
              <a:t>.</a:t>
            </a:r>
          </a:p>
          <a:p>
            <a:r>
              <a:rPr lang="en-GB" dirty="0">
                <a:ea typeface="ＭＳ Ｐゴシック" pitchFamily="-109" charset="-128"/>
                <a:cs typeface="ＭＳ Ｐゴシック" pitchFamily="-109" charset="-128"/>
              </a:rPr>
              <a:t> </a:t>
            </a:r>
          </a:p>
          <a:p>
            <a:r>
              <a:rPr lang="en-GB" dirty="0">
                <a:ea typeface="ＭＳ Ｐゴシック" pitchFamily="-109" charset="-128"/>
                <a:cs typeface="ＭＳ Ｐゴシック" pitchFamily="-109" charset="-128"/>
              </a:rPr>
              <a:t>You can offer reassurance that these feelings are normal, and that help is available to help them quit.</a:t>
            </a:r>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8</a:t>
            </a:fld>
            <a:endParaRPr lang="en-US" dirty="0"/>
          </a:p>
        </p:txBody>
      </p:sp>
    </p:spTree>
    <p:extLst>
      <p:ext uri="{BB962C8B-B14F-4D97-AF65-F5344CB8AC3E}">
        <p14:creationId xmlns:p14="http://schemas.microsoft.com/office/powerpoint/2010/main" val="19528155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mn-lt"/>
                <a:cs typeface="Calibri"/>
              </a:rPr>
              <a:t>You will be working with patients with different goals and needs: </a:t>
            </a:r>
          </a:p>
          <a:p>
            <a:endParaRPr lang="en-US" dirty="0">
              <a:latin typeface="+mn-lt"/>
              <a:cs typeface="Calibri"/>
            </a:endParaRPr>
          </a:p>
          <a:p>
            <a:pPr marL="171450" indent="-171450">
              <a:buFont typeface="Arial" panose="020B0604020202020204" pitchFamily="34" charset="0"/>
              <a:buChar char="•"/>
            </a:pPr>
            <a:r>
              <a:rPr lang="en-US" dirty="0">
                <a:latin typeface="+mn-lt"/>
                <a:cs typeface="Calibri"/>
              </a:rPr>
              <a:t>Some may be ready to stop smoking long-term </a:t>
            </a:r>
          </a:p>
          <a:p>
            <a:pPr marL="171450" indent="-171450">
              <a:buFont typeface="Arial" panose="020B0604020202020204" pitchFamily="34" charset="0"/>
              <a:buChar char="•"/>
            </a:pPr>
            <a:r>
              <a:rPr lang="en-US" dirty="0">
                <a:latin typeface="+mn-lt"/>
                <a:cs typeface="Calibri"/>
              </a:rPr>
              <a:t>Some you will be supporting with temporary abstinence during their admission, without necessarily a commitment to stopping long-term</a:t>
            </a:r>
          </a:p>
          <a:p>
            <a:pPr marL="171450" indent="-171450">
              <a:buFont typeface="Arial" panose="020B0604020202020204" pitchFamily="34" charset="0"/>
              <a:buChar char="•"/>
            </a:pPr>
            <a:r>
              <a:rPr lang="en-US" dirty="0">
                <a:latin typeface="+mn-lt"/>
                <a:cs typeface="Calibri"/>
              </a:rPr>
              <a:t>Others you will be supporting with intermittent abstinence throughout their admission, which essential means they are continuing to smoke during their admission, by smoking during some or all smoke breaks.</a:t>
            </a:r>
          </a:p>
          <a:p>
            <a:endParaRPr lang="en-US" dirty="0">
              <a:latin typeface="+mn-lt"/>
              <a:cs typeface="Calibri"/>
            </a:endParaRPr>
          </a:p>
          <a:p>
            <a:r>
              <a:rPr lang="en-US" dirty="0">
                <a:latin typeface="+mn-lt"/>
                <a:cs typeface="Calibri"/>
              </a:rPr>
              <a:t>In all cases, communication skills will be useful for working with patients and assisting them with stopping or reducing smoking. You will have different approaches for working with each of these patient groups. </a:t>
            </a:r>
          </a:p>
          <a:p>
            <a:endParaRPr lang="en-US" dirty="0">
              <a:latin typeface="+mn-lt"/>
              <a:cs typeface="Calibri"/>
            </a:endParaRPr>
          </a:p>
          <a:p>
            <a:r>
              <a:rPr lang="en-US" dirty="0">
                <a:latin typeface="+mn-lt"/>
                <a:cs typeface="Calibri"/>
              </a:rPr>
              <a:t>However, the core communication skills we use with patients are core to all interactions. Let's have a closer look. </a:t>
            </a: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9</a:t>
            </a:fld>
            <a:endParaRPr lang="en-US" dirty="0"/>
          </a:p>
        </p:txBody>
      </p:sp>
    </p:spTree>
    <p:extLst>
      <p:ext uri="{BB962C8B-B14F-4D97-AF65-F5344CB8AC3E}">
        <p14:creationId xmlns:p14="http://schemas.microsoft.com/office/powerpoint/2010/main" val="7048129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 logo">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5"/>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3980827"/>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4349995"/>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3611659"/>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Tree>
    <p:extLst>
      <p:ext uri="{BB962C8B-B14F-4D97-AF65-F5344CB8AC3E}">
        <p14:creationId xmlns:p14="http://schemas.microsoft.com/office/powerpoint/2010/main" val="1896825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dark smok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363FA2-6F1A-0A0D-EABF-6B03CA907417}"/>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6475621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blank dark smoke fa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5336C75-3CE7-1F88-30B8-FB8A67917D43}"/>
              </a:ext>
            </a:extLst>
          </p:cNvPr>
          <p:cNvSpPr/>
          <p:nvPr userDrawn="1"/>
        </p:nvSpPr>
        <p:spPr bwMode="auto">
          <a:xfrm>
            <a:off x="0" y="0"/>
            <a:ext cx="9144000" cy="6858000"/>
          </a:xfrm>
          <a:prstGeom prst="rect">
            <a:avLst/>
          </a:prstGeom>
          <a:solidFill>
            <a:srgbClr val="012E57"/>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2" name="Picture 1">
            <a:extLst>
              <a:ext uri="{FF2B5EF4-FFF2-40B4-BE49-F238E27FC236}">
                <a16:creationId xmlns:a16="http://schemas.microsoft.com/office/drawing/2014/main" id="{918F4EAF-8D5D-85DA-EAC1-E4668A92C62A}"/>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111047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CSCT en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DD82250-A925-49A5-A344-EE361C53C6D3}"/>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5" name="Picture 4">
            <a:extLst>
              <a:ext uri="{FF2B5EF4-FFF2-40B4-BE49-F238E27FC236}">
                <a16:creationId xmlns:a16="http://schemas.microsoft.com/office/drawing/2014/main" id="{0F094CBC-1CBE-7BB7-E8BF-F3241C6A7794}"/>
              </a:ext>
            </a:extLst>
          </p:cNvPr>
          <p:cNvPicPr>
            <a:picLocks noChangeAspect="1"/>
          </p:cNvPicPr>
          <p:nvPr userDrawn="1"/>
        </p:nvPicPr>
        <p:blipFill>
          <a:blip r:embed="rId2"/>
          <a:stretch>
            <a:fillRect/>
          </a:stretch>
        </p:blipFill>
        <p:spPr>
          <a:xfrm>
            <a:off x="2775939" y="2527413"/>
            <a:ext cx="3592122" cy="1565486"/>
          </a:xfrm>
          <a:prstGeom prst="rect">
            <a:avLst/>
          </a:prstGeom>
        </p:spPr>
      </p:pic>
    </p:spTree>
    <p:extLst>
      <p:ext uri="{BB962C8B-B14F-4D97-AF65-F5344CB8AC3E}">
        <p14:creationId xmlns:p14="http://schemas.microsoft.com/office/powerpoint/2010/main" val="3756965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NCSCT + NCSCT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30"/>
            <a:chOff x="1542807" y="2936603"/>
            <a:chExt cx="6058386" cy="1215330"/>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4"/>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tretch>
              <a:fillRect/>
            </a:stretch>
          </p:blipFill>
          <p:spPr>
            <a:xfrm>
              <a:off x="1542807" y="2990578"/>
              <a:ext cx="2664814" cy="1161355"/>
            </a:xfrm>
            <a:prstGeom prst="rect">
              <a:avLst/>
            </a:prstGeom>
          </p:spPr>
        </p:pic>
      </p:grpSp>
    </p:spTree>
    <p:extLst>
      <p:ext uri="{BB962C8B-B14F-4D97-AF65-F5344CB8AC3E}">
        <p14:creationId xmlns:p14="http://schemas.microsoft.com/office/powerpoint/2010/main" val="22348504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NCSCT + NCSCT end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29"/>
            <a:chOff x="1542807" y="2936603"/>
            <a:chExt cx="6058386" cy="1215329"/>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3"/>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rcRect/>
            <a:stretch/>
          </p:blipFill>
          <p:spPr>
            <a:xfrm>
              <a:off x="1542807" y="2990578"/>
              <a:ext cx="2664814" cy="1161354"/>
            </a:xfrm>
            <a:prstGeom prst="rect">
              <a:avLst/>
            </a:prstGeom>
          </p:spPr>
        </p:pic>
      </p:grpSp>
    </p:spTree>
    <p:extLst>
      <p:ext uri="{BB962C8B-B14F-4D97-AF65-F5344CB8AC3E}">
        <p14:creationId xmlns:p14="http://schemas.microsoft.com/office/powerpoint/2010/main" val="24255518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68CBAB-1FD6-6E01-67D8-6BF934FE5EAF}"/>
              </a:ext>
            </a:extLst>
          </p:cNvPr>
          <p:cNvPicPr>
            <a:picLocks noChangeAspect="1"/>
          </p:cNvPicPr>
          <p:nvPr userDrawn="1"/>
        </p:nvPicPr>
        <p:blipFill>
          <a:blip r:embed="rId2"/>
          <a:srcRect/>
          <a:stretch/>
        </p:blipFill>
        <p:spPr>
          <a:xfrm>
            <a:off x="0" y="0"/>
            <a:ext cx="9144000" cy="6858000"/>
          </a:xfrm>
          <a:prstGeom prst="rect">
            <a:avLst/>
          </a:prstGeom>
        </p:spPr>
      </p:pic>
      <p:sp>
        <p:nvSpPr>
          <p:cNvPr id="2" name="Title 1"/>
          <p:cNvSpPr>
            <a:spLocks noGrp="1"/>
          </p:cNvSpPr>
          <p:nvPr>
            <p:ph type="ctrTitle"/>
          </p:nvPr>
        </p:nvSpPr>
        <p:spPr>
          <a:xfrm>
            <a:off x="952500" y="956961"/>
            <a:ext cx="7200900" cy="502567"/>
          </a:xfrm>
        </p:spPr>
        <p:txBody>
          <a:bodyPr>
            <a:normAutofit/>
          </a:bodyPr>
          <a:lstStyle>
            <a:lvl1pPr>
              <a:defRPr sz="2400" b="0">
                <a:solidFill>
                  <a:srgbClr val="00D5D9"/>
                </a:solidFill>
                <a:effectLst>
                  <a:outerShdw blurRad="254000" dist="38100" dir="5400000" algn="ctr" rotWithShape="0">
                    <a:srgbClr val="000000">
                      <a:alpha val="25000"/>
                    </a:srgbClr>
                  </a:outerShdw>
                </a:effectLst>
              </a:defRPr>
            </a:lvl1pPr>
          </a:lstStyle>
          <a:p>
            <a:endParaRPr lang="en-US"/>
          </a:p>
        </p:txBody>
      </p:sp>
      <p:sp>
        <p:nvSpPr>
          <p:cNvPr id="3" name="Subtitle 2"/>
          <p:cNvSpPr>
            <a:spLocks noGrp="1"/>
          </p:cNvSpPr>
          <p:nvPr>
            <p:ph type="subTitle" idx="1"/>
          </p:nvPr>
        </p:nvSpPr>
        <p:spPr>
          <a:xfrm>
            <a:off x="952500" y="1481097"/>
            <a:ext cx="7200900" cy="4586943"/>
          </a:xfrm>
        </p:spPr>
        <p:txBody>
          <a:bodyPr>
            <a:noAutofit/>
          </a:bodyPr>
          <a:lstStyle>
            <a:lvl1pPr marL="0" indent="0" algn="l">
              <a:lnSpc>
                <a:spcPts val="3800"/>
              </a:lnSpc>
              <a:spcBef>
                <a:spcPts val="1500"/>
              </a:spcBef>
              <a:spcAft>
                <a:spcPts val="1500"/>
              </a:spcAft>
              <a:buNone/>
              <a:defRPr sz="28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19494569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dar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948844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blank dark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4153342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CSCT + NHSE titl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E5D580A-4E70-625F-8F36-16540D768B27}"/>
              </a:ext>
            </a:extLst>
          </p:cNvPr>
          <p:cNvSpPr/>
          <p:nvPr userDrawn="1"/>
        </p:nvSpPr>
        <p:spPr bwMode="auto">
          <a:xfrm>
            <a:off x="0" y="0"/>
            <a:ext cx="9144000" cy="6858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2" name="Picture 11">
            <a:extLst>
              <a:ext uri="{FF2B5EF4-FFF2-40B4-BE49-F238E27FC236}">
                <a16:creationId xmlns:a16="http://schemas.microsoft.com/office/drawing/2014/main" id="{D1C4D80A-E147-6159-C734-5814B586BD68}"/>
              </a:ext>
            </a:extLst>
          </p:cNvPr>
          <p:cNvPicPr>
            <a:picLocks noChangeAspect="1"/>
          </p:cNvPicPr>
          <p:nvPr userDrawn="1"/>
        </p:nvPicPr>
        <p:blipFill>
          <a:blip r:embed="rId2"/>
          <a:srcRect/>
          <a:stretch/>
        </p:blipFill>
        <p:spPr>
          <a:xfrm>
            <a:off x="0" y="1458000"/>
            <a:ext cx="9144000" cy="5400000"/>
          </a:xfrm>
          <a:prstGeom prst="rect">
            <a:avLst/>
          </a:prstGeom>
          <a:effectLst/>
        </p:spPr>
      </p:pic>
      <p:sp>
        <p:nvSpPr>
          <p:cNvPr id="13" name="Rectangle 12">
            <a:extLst>
              <a:ext uri="{FF2B5EF4-FFF2-40B4-BE49-F238E27FC236}">
                <a16:creationId xmlns:a16="http://schemas.microsoft.com/office/drawing/2014/main" id="{CA67E64D-3541-7F39-24B5-D8832BF08004}"/>
              </a:ext>
            </a:extLst>
          </p:cNvPr>
          <p:cNvSpPr/>
          <p:nvPr userDrawn="1"/>
        </p:nvSpPr>
        <p:spPr bwMode="auto">
          <a:xfrm>
            <a:off x="0" y="0"/>
            <a:ext cx="9144000" cy="1512000"/>
          </a:xfrm>
          <a:prstGeom prst="rect">
            <a:avLst/>
          </a:prstGeom>
          <a:solidFill>
            <a:schemeClr val="bg2"/>
          </a:solidFill>
          <a:ln w="9525">
            <a:noFill/>
            <a:miter lim="800000"/>
            <a:headEnd/>
            <a:tailEnd/>
          </a:ln>
          <a:effectLst>
            <a:outerShdw blurRad="317500" dist="76200" dir="5400000" algn="ctr" rotWithShape="0">
              <a:srgbClr val="000000">
                <a:alpha val="39597"/>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4" name="Picture 13">
            <a:extLst>
              <a:ext uri="{FF2B5EF4-FFF2-40B4-BE49-F238E27FC236}">
                <a16:creationId xmlns:a16="http://schemas.microsoft.com/office/drawing/2014/main" id="{205B58A3-8723-623A-1E91-38A0CF6B2174}"/>
              </a:ext>
            </a:extLst>
          </p:cNvPr>
          <p:cNvPicPr>
            <a:picLocks noChangeAspect="1"/>
          </p:cNvPicPr>
          <p:nvPr userDrawn="1"/>
        </p:nvPicPr>
        <p:blipFill>
          <a:blip r:embed="rId3"/>
          <a:srcRect/>
          <a:stretch/>
        </p:blipFill>
        <p:spPr>
          <a:xfrm>
            <a:off x="386038" y="465810"/>
            <a:ext cx="1471653" cy="641363"/>
          </a:xfrm>
          <a:prstGeom prst="rect">
            <a:avLst/>
          </a:prstGeom>
        </p:spPr>
      </p:pic>
      <p:pic>
        <p:nvPicPr>
          <p:cNvPr id="15" name="Picture 14">
            <a:extLst>
              <a:ext uri="{FF2B5EF4-FFF2-40B4-BE49-F238E27FC236}">
                <a16:creationId xmlns:a16="http://schemas.microsoft.com/office/drawing/2014/main" id="{DA9265C1-152C-D61C-318C-550049D39E84}"/>
              </a:ext>
            </a:extLst>
          </p:cNvPr>
          <p:cNvPicPr>
            <a:picLocks noChangeAspect="1"/>
          </p:cNvPicPr>
          <p:nvPr userDrawn="1"/>
        </p:nvPicPr>
        <p:blipFill>
          <a:blip r:embed="rId4"/>
          <a:srcRect/>
          <a:stretch/>
        </p:blipFill>
        <p:spPr>
          <a:xfrm>
            <a:off x="7677150" y="386439"/>
            <a:ext cx="1080812" cy="813001"/>
          </a:xfrm>
          <a:prstGeom prst="rect">
            <a:avLst/>
          </a:prstGeom>
        </p:spPr>
      </p:pic>
      <p:sp>
        <p:nvSpPr>
          <p:cNvPr id="3" name="Subtitle 2"/>
          <p:cNvSpPr>
            <a:spLocks noGrp="1"/>
          </p:cNvSpPr>
          <p:nvPr>
            <p:ph type="subTitle" idx="1"/>
          </p:nvPr>
        </p:nvSpPr>
        <p:spPr>
          <a:xfrm>
            <a:off x="971550" y="2119402"/>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5202654"/>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5571822"/>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4833486"/>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Tree>
    <p:extLst>
      <p:ext uri="{BB962C8B-B14F-4D97-AF65-F5344CB8AC3E}">
        <p14:creationId xmlns:p14="http://schemas.microsoft.com/office/powerpoint/2010/main" val="13297517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CSCT + NHSE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6E443056-19F4-F436-8471-25850C4EAF0E}"/>
              </a:ext>
            </a:extLst>
          </p:cNvPr>
          <p:cNvPicPr>
            <a:picLocks noChangeAspect="1"/>
          </p:cNvPicPr>
          <p:nvPr userDrawn="1"/>
        </p:nvPicPr>
        <p:blipFill>
          <a:blip r:embed="rId2"/>
          <a:srcRect/>
          <a:stretch/>
        </p:blipFill>
        <p:spPr>
          <a:xfrm>
            <a:off x="5698944" y="2729376"/>
            <a:ext cx="2008158" cy="1510562"/>
          </a:xfrm>
          <a:prstGeom prst="rect">
            <a:avLst/>
          </a:prstGeom>
        </p:spPr>
      </p:pic>
      <p:pic>
        <p:nvPicPr>
          <p:cNvPr id="7" name="Picture 6">
            <a:extLst>
              <a:ext uri="{FF2B5EF4-FFF2-40B4-BE49-F238E27FC236}">
                <a16:creationId xmlns:a16="http://schemas.microsoft.com/office/drawing/2014/main" id="{09DAAAA2-1272-83DA-9C87-9C8764379B9D}"/>
              </a:ext>
            </a:extLst>
          </p:cNvPr>
          <p:cNvPicPr>
            <a:picLocks noChangeAspect="1"/>
          </p:cNvPicPr>
          <p:nvPr userDrawn="1"/>
        </p:nvPicPr>
        <p:blipFill>
          <a:blip r:embed="rId3"/>
          <a:srcRect/>
          <a:stretch/>
        </p:blipFill>
        <p:spPr>
          <a:xfrm>
            <a:off x="1369444" y="2862864"/>
            <a:ext cx="2664814" cy="1161354"/>
          </a:xfrm>
          <a:prstGeom prst="rect">
            <a:avLst/>
          </a:prstGeom>
        </p:spPr>
      </p:pic>
    </p:spTree>
    <p:extLst>
      <p:ext uri="{BB962C8B-B14F-4D97-AF65-F5344CB8AC3E}">
        <p14:creationId xmlns:p14="http://schemas.microsoft.com/office/powerpoint/2010/main" val="993522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odu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6"/>
            <a:ext cx="7181850" cy="619995"/>
          </a:xfrm>
        </p:spPr>
        <p:txBody>
          <a:bodyPr>
            <a:noAutofit/>
          </a:bodyPr>
          <a:lstStyle>
            <a:lvl1pPr marL="0" indent="0" algn="l">
              <a:lnSpc>
                <a:spcPts val="4800"/>
              </a:lnSpc>
              <a:spcBef>
                <a:spcPts val="0"/>
              </a:spcBef>
              <a:spcAft>
                <a:spcPts val="0"/>
              </a:spcAft>
              <a:buNone/>
              <a:defRPr sz="2600" b="0" i="0">
                <a:solidFill>
                  <a:schemeClr val="accent3"/>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
        <p:nvSpPr>
          <p:cNvPr id="15" name="Text Placeholder 14">
            <a:extLst>
              <a:ext uri="{FF2B5EF4-FFF2-40B4-BE49-F238E27FC236}">
                <a16:creationId xmlns:a16="http://schemas.microsoft.com/office/drawing/2014/main" id="{90B9E4DC-3526-3E13-E3C6-4105B8BAF0D3}"/>
              </a:ext>
            </a:extLst>
          </p:cNvPr>
          <p:cNvSpPr>
            <a:spLocks noGrp="1"/>
          </p:cNvSpPr>
          <p:nvPr>
            <p:ph type="body" sz="quarter" idx="10"/>
          </p:nvPr>
        </p:nvSpPr>
        <p:spPr>
          <a:xfrm>
            <a:off x="971550" y="1457924"/>
            <a:ext cx="7181849" cy="3523318"/>
          </a:xfrm>
        </p:spPr>
        <p:txBody>
          <a:bodyPr/>
          <a:lstStyle>
            <a:lvl1pPr marL="0" indent="0">
              <a:lnSpc>
                <a:spcPts val="4000"/>
              </a:lnSpc>
              <a:spcBef>
                <a:spcPts val="0"/>
              </a:spcBef>
              <a:spcAft>
                <a:spcPts val="0"/>
              </a:spcAft>
              <a:buNone/>
              <a:defRPr sz="3000" b="1">
                <a:solidFill>
                  <a:schemeClr val="bg1"/>
                </a:solidFill>
              </a:defRPr>
            </a:lvl1pPr>
            <a:lvl2pPr marL="0" indent="0">
              <a:buNone/>
              <a:defRPr sz="2800">
                <a:solidFill>
                  <a:schemeClr val="bg1"/>
                </a:solidFill>
              </a:defRPr>
            </a:lvl2pPr>
            <a:lvl3pPr marL="0" indent="0">
              <a:buNone/>
              <a:defRPr sz="2800">
                <a:solidFill>
                  <a:schemeClr val="bg1"/>
                </a:solidFill>
              </a:defRPr>
            </a:lvl3pPr>
            <a:lvl4pPr marL="0" indent="0">
              <a:buNone/>
              <a:defRPr sz="2800">
                <a:solidFill>
                  <a:schemeClr val="bg1"/>
                </a:solidFill>
              </a:defRPr>
            </a:lvl4pPr>
            <a:lvl5pPr marL="0" indent="0">
              <a:buNone/>
              <a:defRPr sz="2800">
                <a:solidFill>
                  <a:schemeClr val="bg1"/>
                </a:solidFill>
              </a:defRPr>
            </a:lvl5pPr>
          </a:lstStyle>
          <a:p>
            <a:pPr lvl="0"/>
            <a:endParaRPr lang="en-US"/>
          </a:p>
        </p:txBody>
      </p:sp>
    </p:spTree>
    <p:extLst>
      <p:ext uri="{BB962C8B-B14F-4D97-AF65-F5344CB8AC3E}">
        <p14:creationId xmlns:p14="http://schemas.microsoft.com/office/powerpoint/2010/main" val="8269066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NCSCT + NHSE sec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6BD778D-DFD8-5BFC-D364-756C057E5581}"/>
              </a:ext>
            </a:extLst>
          </p:cNvPr>
          <p:cNvSpPr/>
          <p:nvPr userDrawn="1"/>
        </p:nvSpPr>
        <p:spPr bwMode="auto">
          <a:xfrm>
            <a:off x="0" y="0"/>
            <a:ext cx="9144000" cy="6858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0" name="Picture 9">
            <a:extLst>
              <a:ext uri="{FF2B5EF4-FFF2-40B4-BE49-F238E27FC236}">
                <a16:creationId xmlns:a16="http://schemas.microsoft.com/office/drawing/2014/main" id="{EDF591C5-2BDF-185D-F69D-9551E784CDF2}"/>
              </a:ext>
            </a:extLst>
          </p:cNvPr>
          <p:cNvPicPr>
            <a:picLocks noChangeAspect="1"/>
          </p:cNvPicPr>
          <p:nvPr userDrawn="1"/>
        </p:nvPicPr>
        <p:blipFill>
          <a:blip r:embed="rId2"/>
          <a:srcRect/>
          <a:stretch/>
        </p:blipFill>
        <p:spPr>
          <a:xfrm>
            <a:off x="0" y="1458000"/>
            <a:ext cx="9144000" cy="5400000"/>
          </a:xfrm>
          <a:prstGeom prst="rect">
            <a:avLst/>
          </a:prstGeom>
          <a:effectLst/>
        </p:spPr>
      </p:pic>
      <p:sp>
        <p:nvSpPr>
          <p:cNvPr id="11" name="Rectangle 10">
            <a:extLst>
              <a:ext uri="{FF2B5EF4-FFF2-40B4-BE49-F238E27FC236}">
                <a16:creationId xmlns:a16="http://schemas.microsoft.com/office/drawing/2014/main" id="{5EF4307B-ED34-A57F-A9BD-F0507519AEAD}"/>
              </a:ext>
            </a:extLst>
          </p:cNvPr>
          <p:cNvSpPr/>
          <p:nvPr userDrawn="1"/>
        </p:nvSpPr>
        <p:spPr bwMode="auto">
          <a:xfrm>
            <a:off x="0" y="0"/>
            <a:ext cx="9144000" cy="1512000"/>
          </a:xfrm>
          <a:prstGeom prst="rect">
            <a:avLst/>
          </a:prstGeom>
          <a:solidFill>
            <a:schemeClr val="bg2"/>
          </a:solidFill>
          <a:ln w="9525">
            <a:noFill/>
            <a:miter lim="800000"/>
            <a:headEnd/>
            <a:tailEnd/>
          </a:ln>
          <a:effectLst>
            <a:outerShdw blurRad="317500" dist="76200" dir="5400000" algn="ctr" rotWithShape="0">
              <a:srgbClr val="000000">
                <a:alpha val="39597"/>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3" name="Subtitle 2"/>
          <p:cNvSpPr>
            <a:spLocks noGrp="1"/>
          </p:cNvSpPr>
          <p:nvPr>
            <p:ph type="subTitle" idx="1"/>
          </p:nvPr>
        </p:nvSpPr>
        <p:spPr>
          <a:xfrm>
            <a:off x="971550" y="2119402"/>
            <a:ext cx="7181850" cy="619995"/>
          </a:xfrm>
        </p:spPr>
        <p:txBody>
          <a:bodyPr>
            <a:noAutofit/>
          </a:bodyPr>
          <a:lstStyle>
            <a:lvl1pPr marL="0" indent="0" algn="l">
              <a:lnSpc>
                <a:spcPts val="4800"/>
              </a:lnSpc>
              <a:spcBef>
                <a:spcPts val="0"/>
              </a:spcBef>
              <a:spcAft>
                <a:spcPts val="0"/>
              </a:spcAft>
              <a:buNone/>
              <a:defRPr sz="2600" b="0" i="0">
                <a:solidFill>
                  <a:schemeClr val="accent3"/>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a:p>
        </p:txBody>
      </p:sp>
      <p:sp>
        <p:nvSpPr>
          <p:cNvPr id="15" name="Text Placeholder 14">
            <a:extLst>
              <a:ext uri="{FF2B5EF4-FFF2-40B4-BE49-F238E27FC236}">
                <a16:creationId xmlns:a16="http://schemas.microsoft.com/office/drawing/2014/main" id="{90B9E4DC-3526-3E13-E3C6-4105B8BAF0D3}"/>
              </a:ext>
            </a:extLst>
          </p:cNvPr>
          <p:cNvSpPr>
            <a:spLocks noGrp="1"/>
          </p:cNvSpPr>
          <p:nvPr>
            <p:ph type="body" sz="quarter" idx="10"/>
          </p:nvPr>
        </p:nvSpPr>
        <p:spPr>
          <a:xfrm>
            <a:off x="971550" y="2758580"/>
            <a:ext cx="7181849" cy="3523318"/>
          </a:xfrm>
        </p:spPr>
        <p:txBody>
          <a:bodyPr/>
          <a:lstStyle>
            <a:lvl1pPr marL="0" indent="0">
              <a:lnSpc>
                <a:spcPts val="4000"/>
              </a:lnSpc>
              <a:spcBef>
                <a:spcPts val="0"/>
              </a:spcBef>
              <a:spcAft>
                <a:spcPts val="0"/>
              </a:spcAft>
              <a:buNone/>
              <a:defRPr sz="3000" b="1">
                <a:solidFill>
                  <a:schemeClr val="bg1"/>
                </a:solidFill>
              </a:defRPr>
            </a:lvl1pPr>
            <a:lvl2pPr marL="0" indent="0">
              <a:buNone/>
              <a:defRPr sz="2800">
                <a:solidFill>
                  <a:schemeClr val="bg1"/>
                </a:solidFill>
              </a:defRPr>
            </a:lvl2pPr>
            <a:lvl3pPr marL="0" indent="0">
              <a:buNone/>
              <a:defRPr sz="2800">
                <a:solidFill>
                  <a:schemeClr val="bg1"/>
                </a:solidFill>
              </a:defRPr>
            </a:lvl3pPr>
            <a:lvl4pPr marL="0" indent="0">
              <a:buNone/>
              <a:defRPr sz="2800">
                <a:solidFill>
                  <a:schemeClr val="bg1"/>
                </a:solidFill>
              </a:defRPr>
            </a:lvl4pPr>
            <a:lvl5pPr marL="0" indent="0">
              <a:buNone/>
              <a:defRPr sz="2800">
                <a:solidFill>
                  <a:schemeClr val="bg1"/>
                </a:solidFill>
              </a:defRPr>
            </a:lvl5pPr>
          </a:lstStyle>
          <a:p>
            <a:pPr lvl="0"/>
            <a:endParaRPr lang="en-US"/>
          </a:p>
        </p:txBody>
      </p:sp>
      <p:pic>
        <p:nvPicPr>
          <p:cNvPr id="6" name="Picture 5">
            <a:extLst>
              <a:ext uri="{FF2B5EF4-FFF2-40B4-BE49-F238E27FC236}">
                <a16:creationId xmlns:a16="http://schemas.microsoft.com/office/drawing/2014/main" id="{D2B569F1-70D2-971A-DB38-C2DB35B96505}"/>
              </a:ext>
            </a:extLst>
          </p:cNvPr>
          <p:cNvPicPr>
            <a:picLocks noChangeAspect="1"/>
          </p:cNvPicPr>
          <p:nvPr userDrawn="1"/>
        </p:nvPicPr>
        <p:blipFill>
          <a:blip r:embed="rId3"/>
          <a:srcRect/>
          <a:stretch/>
        </p:blipFill>
        <p:spPr>
          <a:xfrm>
            <a:off x="7677150" y="386439"/>
            <a:ext cx="1080812" cy="813001"/>
          </a:xfrm>
          <a:prstGeom prst="rect">
            <a:avLst/>
          </a:prstGeom>
        </p:spPr>
      </p:pic>
      <p:pic>
        <p:nvPicPr>
          <p:cNvPr id="7" name="Picture 6">
            <a:extLst>
              <a:ext uri="{FF2B5EF4-FFF2-40B4-BE49-F238E27FC236}">
                <a16:creationId xmlns:a16="http://schemas.microsoft.com/office/drawing/2014/main" id="{251A0833-A7A3-CEB5-448B-F70BEE1EC38C}"/>
              </a:ext>
            </a:extLst>
          </p:cNvPr>
          <p:cNvPicPr>
            <a:picLocks noChangeAspect="1"/>
          </p:cNvPicPr>
          <p:nvPr userDrawn="1"/>
        </p:nvPicPr>
        <p:blipFill>
          <a:blip r:embed="rId4"/>
          <a:srcRect/>
          <a:stretch/>
        </p:blipFill>
        <p:spPr>
          <a:xfrm>
            <a:off x="386038" y="465810"/>
            <a:ext cx="1471653" cy="641363"/>
          </a:xfrm>
          <a:prstGeom prst="rect">
            <a:avLst/>
          </a:prstGeom>
        </p:spPr>
      </p:pic>
    </p:spTree>
    <p:extLst>
      <p:ext uri="{BB962C8B-B14F-4D97-AF65-F5344CB8AC3E}">
        <p14:creationId xmlns:p14="http://schemas.microsoft.com/office/powerpoint/2010/main" val="317692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ullet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lvl1pPr marL="0" indent="0">
              <a:tabLst>
                <a:tab pos="301625" algn="l"/>
              </a:tabLst>
              <a:defRPr/>
            </a:lvl1pPr>
          </a:lstStyle>
          <a:p>
            <a:pPr marL="0" indent="0">
              <a:buNone/>
            </a:pPr>
            <a:endParaRPr lang="en-US"/>
          </a:p>
        </p:txBody>
      </p:sp>
      <p:sp>
        <p:nvSpPr>
          <p:cNvPr id="6" name="Footer Placeholder 4">
            <a:extLst>
              <a:ext uri="{FF2B5EF4-FFF2-40B4-BE49-F238E27FC236}">
                <a16:creationId xmlns:a16="http://schemas.microsoft.com/office/drawing/2014/main" id="{F8C9E131-FD36-23EA-0889-758842A3F37F}"/>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extLst>
      <p:ext uri="{BB962C8B-B14F-4D97-AF65-F5344CB8AC3E}">
        <p14:creationId xmlns:p14="http://schemas.microsoft.com/office/powerpoint/2010/main" val="3452306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71500" y="1752601"/>
            <a:ext cx="3771900" cy="4267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4" name="Content Placeholder 3"/>
          <p:cNvSpPr>
            <a:spLocks noGrp="1"/>
          </p:cNvSpPr>
          <p:nvPr>
            <p:ph sz="half" idx="2"/>
          </p:nvPr>
        </p:nvSpPr>
        <p:spPr>
          <a:xfrm>
            <a:off x="4800600" y="1752600"/>
            <a:ext cx="3733800" cy="42672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7" name="Footer Placeholder 4">
            <a:extLst>
              <a:ext uri="{FF2B5EF4-FFF2-40B4-BE49-F238E27FC236}">
                <a16:creationId xmlns:a16="http://schemas.microsoft.com/office/drawing/2014/main" id="{25C028FF-DAD1-C1E6-F56C-27E08618806C}"/>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435416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rgbClr val="FF0000"/>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1934046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092AF3A-EA40-604F-97D6-F4C65EC870CE}"/>
              </a:ext>
            </a:extLst>
          </p:cNvPr>
          <p:cNvSpPr/>
          <p:nvPr userDrawn="1"/>
        </p:nvSpPr>
        <p:spPr>
          <a:xfrm>
            <a:off x="0" y="0"/>
            <a:ext cx="9144000" cy="6858000"/>
          </a:xfrm>
          <a:prstGeom prst="rect">
            <a:avLst/>
          </a:prstGeom>
          <a:solidFill>
            <a:schemeClr val="tx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sp>
        <p:nvSpPr>
          <p:cNvPr id="2" name="Title 1"/>
          <p:cNvSpPr>
            <a:spLocks noGrp="1"/>
          </p:cNvSpPr>
          <p:nvPr>
            <p:ph type="title"/>
          </p:nvPr>
        </p:nvSpPr>
        <p:spPr/>
        <p:txBody>
          <a:bodyPr/>
          <a:lstStyle>
            <a:lvl1pPr marL="0" algn="l">
              <a:defRPr baseline="0"/>
            </a:lvl1pPr>
          </a:lstStyle>
          <a:p>
            <a:r>
              <a:rPr lang="en-GB"/>
              <a:t>Click to edit Master title style</a:t>
            </a:r>
            <a:endParaRPr lang="en-US"/>
          </a:p>
        </p:txBody>
      </p:sp>
    </p:spTree>
    <p:extLst>
      <p:ext uri="{BB962C8B-B14F-4D97-AF65-F5344CB8AC3E}">
        <p14:creationId xmlns:p14="http://schemas.microsoft.com/office/powerpoint/2010/main" val="3599011965"/>
      </p:ext>
    </p:extLst>
  </p:cSld>
  <p:clrMapOvr>
    <a:masterClrMapping/>
  </p:clrMapOvr>
  <p:extLst>
    <p:ext uri="{DCECCB84-F9BA-43D5-87BE-67443E8EF086}">
      <p15:sldGuideLst xmlns:p15="http://schemas.microsoft.com/office/powerpoint/2012/main">
        <p15:guide id="1" orient="horz" pos="867" userDrawn="1">
          <p15:clr>
            <a:srgbClr val="FBAE40"/>
          </p15:clr>
        </p15:guide>
        <p15:guide id="2" orient="horz" pos="411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8D2B4D8-2250-93EC-0123-26464BD0F4C8}"/>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5" name="Subtitle 2">
            <a:extLst>
              <a:ext uri="{FF2B5EF4-FFF2-40B4-BE49-F238E27FC236}">
                <a16:creationId xmlns:a16="http://schemas.microsoft.com/office/drawing/2014/main" id="{9899109D-217D-F041-A2C0-B8AE13CD4563}"/>
              </a:ext>
            </a:extLst>
          </p:cNvPr>
          <p:cNvSpPr>
            <a:spLocks noGrp="1"/>
          </p:cNvSpPr>
          <p:nvPr>
            <p:ph type="subTitle" idx="1"/>
          </p:nvPr>
        </p:nvSpPr>
        <p:spPr>
          <a:xfrm>
            <a:off x="971550" y="1772816"/>
            <a:ext cx="7200900" cy="3168352"/>
          </a:xfrm>
        </p:spPr>
        <p:txBody>
          <a:bodyPr anchor="ctr">
            <a:noAutofit/>
          </a:bodyPr>
          <a:lstStyle>
            <a:lvl1pPr marL="0" indent="0" algn="ctr">
              <a:lnSpc>
                <a:spcPts val="4500"/>
              </a:lnSpc>
              <a:spcBef>
                <a:spcPts val="500"/>
              </a:spcBef>
              <a:spcAft>
                <a:spcPts val="500"/>
              </a:spcAft>
              <a:buNone/>
              <a:defRPr sz="5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389980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solidFill>
                <a:schemeClr val="accent1"/>
              </a:solidFill>
              <a:latin typeface="Century Gothic" panose="020B0502020202020204" pitchFamily="34" charset="0"/>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cSld>
  <p:clrMap bg1="lt1" tx1="dk1" bg2="lt2" tx2="dk2" accent1="accent1" accent2="accent2" accent3="accent3" accent4="accent4" accent5="accent5" accent6="accent6" hlink="hlink" folHlink="folHlink"/>
  <p:sldLayoutIdLst>
    <p:sldLayoutId id="2147483662" r:id="rId1"/>
    <p:sldLayoutId id="2147483673" r:id="rId2"/>
    <p:sldLayoutId id="2147483650" r:id="rId3"/>
    <p:sldLayoutId id="2147483658" r:id="rId4"/>
    <p:sldLayoutId id="2147483652" r:id="rId5"/>
    <p:sldLayoutId id="2147483671" r:id="rId6"/>
    <p:sldLayoutId id="2147483676" r:id="rId7"/>
    <p:sldLayoutId id="2147483657" r:id="rId8"/>
    <p:sldLayoutId id="2147483656" r:id="rId9"/>
    <p:sldLayoutId id="2147483665" r:id="rId10"/>
    <p:sldLayoutId id="2147483674" r:id="rId11"/>
    <p:sldLayoutId id="2147483659" r:id="rId12"/>
    <p:sldLayoutId id="2147483670" r:id="rId13"/>
    <p:sldLayoutId id="2147483672" r:id="rId14"/>
    <p:sldLayoutId id="2147483675" r:id="rId15"/>
    <p:sldLayoutId id="2147483681" r:id="rId16"/>
    <p:sldLayoutId id="2147483682" r:id="rId17"/>
    <p:sldLayoutId id="2147483689" r:id="rId18"/>
    <p:sldLayoutId id="2147483690" r:id="rId19"/>
    <p:sldLayoutId id="2147483691" r:id="rId20"/>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userDrawn="1">
          <p15:clr>
            <a:srgbClr val="F26B43"/>
          </p15:clr>
        </p15:guide>
        <p15:guide id="2" pos="43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B67D4B-210D-8FDB-C2F3-F7185B93AE51}"/>
              </a:ext>
            </a:extLst>
          </p:cNvPr>
          <p:cNvSpPr>
            <a:spLocks noGrp="1"/>
          </p:cNvSpPr>
          <p:nvPr>
            <p:ph type="body" sz="quarter" idx="10"/>
          </p:nvPr>
        </p:nvSpPr>
        <p:spPr/>
        <p:txBody>
          <a:bodyPr/>
          <a:lstStyle/>
          <a:p>
            <a:r>
              <a:rPr lang="en-US" dirty="0"/>
              <a:t>Behaviour change techniques </a:t>
            </a:r>
            <a:br>
              <a:rPr lang="en-US" dirty="0"/>
            </a:br>
            <a:r>
              <a:rPr lang="en-US" dirty="0"/>
              <a:t>and core communication skills</a:t>
            </a:r>
          </a:p>
        </p:txBody>
      </p:sp>
    </p:spTree>
    <p:extLst>
      <p:ext uri="{BB962C8B-B14F-4D97-AF65-F5344CB8AC3E}">
        <p14:creationId xmlns:p14="http://schemas.microsoft.com/office/powerpoint/2010/main" val="24120953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978AD-60CD-44B7-72CC-05342F2DFCDE}"/>
              </a:ext>
            </a:extLst>
          </p:cNvPr>
          <p:cNvSpPr>
            <a:spLocks noGrp="1"/>
          </p:cNvSpPr>
          <p:nvPr>
            <p:ph type="title"/>
          </p:nvPr>
        </p:nvSpPr>
        <p:spPr/>
        <p:txBody>
          <a:bodyPr/>
          <a:lstStyle/>
          <a:p>
            <a:r>
              <a:rPr lang="en-US" dirty="0"/>
              <a:t>Core communication skills</a:t>
            </a:r>
          </a:p>
        </p:txBody>
      </p:sp>
      <p:sp>
        <p:nvSpPr>
          <p:cNvPr id="5" name="Content Placeholder 2">
            <a:extLst>
              <a:ext uri="{FF2B5EF4-FFF2-40B4-BE49-F238E27FC236}">
                <a16:creationId xmlns:a16="http://schemas.microsoft.com/office/drawing/2014/main" id="{D20CB629-2621-D299-AE58-FE15CCB9585C}"/>
              </a:ext>
            </a:extLst>
          </p:cNvPr>
          <p:cNvSpPr txBox="1">
            <a:spLocks/>
          </p:cNvSpPr>
          <p:nvPr/>
        </p:nvSpPr>
        <p:spPr bwMode="auto">
          <a:xfrm>
            <a:off x="2781762" y="1920934"/>
            <a:ext cx="5494007" cy="72072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2200"/>
              </a:lnSpc>
              <a:buFont typeface="Lucida Grande" panose="020B0600040502020204" pitchFamily="34" charset="0"/>
              <a:buNone/>
            </a:pPr>
            <a:r>
              <a:rPr lang="en-US" sz="1600" b="1" dirty="0">
                <a:solidFill>
                  <a:srgbClr val="FF7700"/>
                </a:solidFill>
                <a:latin typeface="Arial"/>
                <a:cs typeface="Arial"/>
              </a:rPr>
              <a:t>Ask questions...</a:t>
            </a:r>
            <a:r>
              <a:rPr lang="en-US" sz="1600" b="1" dirty="0">
                <a:latin typeface="Arial"/>
                <a:cs typeface="Arial"/>
              </a:rPr>
              <a:t> </a:t>
            </a:r>
            <a:r>
              <a:rPr lang="en-US" sz="1600" dirty="0">
                <a:latin typeface="Arial"/>
                <a:cs typeface="Arial"/>
              </a:rPr>
              <a:t>to learn about the patient, their goals, </a:t>
            </a:r>
            <a:br>
              <a:rPr lang="en-US" sz="1600" dirty="0">
                <a:latin typeface="Arial"/>
                <a:cs typeface="Arial"/>
              </a:rPr>
            </a:br>
            <a:r>
              <a:rPr lang="en-US" sz="1600" dirty="0">
                <a:latin typeface="Arial"/>
                <a:cs typeface="Arial"/>
              </a:rPr>
              <a:t>fears, experience with smoking and stopping</a:t>
            </a:r>
            <a:endParaRPr lang="en-US" sz="1600" dirty="0"/>
          </a:p>
        </p:txBody>
      </p:sp>
      <p:sp>
        <p:nvSpPr>
          <p:cNvPr id="6" name="Rounded Rectangle 5">
            <a:extLst>
              <a:ext uri="{FF2B5EF4-FFF2-40B4-BE49-F238E27FC236}">
                <a16:creationId xmlns:a16="http://schemas.microsoft.com/office/drawing/2014/main" id="{EEC23493-C7CB-9F50-2F60-D2886E5D0C3A}"/>
              </a:ext>
            </a:extLst>
          </p:cNvPr>
          <p:cNvSpPr>
            <a:spLocks noChangeArrowheads="1"/>
          </p:cNvSpPr>
          <p:nvPr/>
        </p:nvSpPr>
        <p:spPr bwMode="auto">
          <a:xfrm>
            <a:off x="684213" y="4983496"/>
            <a:ext cx="1814513" cy="727075"/>
          </a:xfrm>
          <a:prstGeom prst="roundRect">
            <a:avLst>
              <a:gd name="adj" fmla="val 16667"/>
            </a:avLst>
          </a:prstGeom>
          <a:solidFill>
            <a:srgbClr val="934FC7"/>
          </a:solidFill>
          <a:ln w="9525">
            <a:noFill/>
            <a:round/>
            <a:headEnd/>
            <a:tailEnd/>
          </a:ln>
          <a:effectLst>
            <a:outerShdw blurRad="254000" dist="63500" dir="5400000" rotWithShape="0">
              <a:srgbClr val="808080">
                <a:alpha val="25000"/>
              </a:srgbClr>
            </a:outerShdw>
          </a:effectLst>
        </p:spPr>
        <p:txBody>
          <a:bodyPr anchor="ctr"/>
          <a:lstStyle/>
          <a:p>
            <a:pPr algn="ctr" eaLnBrk="1" fontAlgn="auto" hangingPunct="1">
              <a:spcBef>
                <a:spcPts val="0"/>
              </a:spcBef>
              <a:spcAft>
                <a:spcPts val="0"/>
              </a:spcAft>
              <a:defRPr/>
            </a:pPr>
            <a:r>
              <a:rPr lang="en-US" sz="1300" b="1" dirty="0">
                <a:solidFill>
                  <a:schemeClr val="lt1"/>
                </a:solidFill>
                <a:latin typeface="Arial" panose="020B0604020202020204" pitchFamily="34" charset="0"/>
                <a:cs typeface="Arial" panose="020B0604020202020204" pitchFamily="34" charset="0"/>
              </a:rPr>
              <a:t>Boost Motivation </a:t>
            </a:r>
          </a:p>
          <a:p>
            <a:pPr algn="ctr" eaLnBrk="1" fontAlgn="auto" hangingPunct="1">
              <a:spcBef>
                <a:spcPts val="0"/>
              </a:spcBef>
              <a:spcAft>
                <a:spcPts val="0"/>
              </a:spcAft>
              <a:defRPr/>
            </a:pPr>
            <a:r>
              <a:rPr lang="en-US" sz="1300" b="1" dirty="0">
                <a:solidFill>
                  <a:schemeClr val="lt1"/>
                </a:solidFill>
                <a:latin typeface="Arial" panose="020B0604020202020204" pitchFamily="34" charset="0"/>
                <a:cs typeface="Arial" panose="020B0604020202020204" pitchFamily="34" charset="0"/>
              </a:rPr>
              <a:t>&amp; Self-Efficacy</a:t>
            </a:r>
          </a:p>
        </p:txBody>
      </p:sp>
      <p:sp>
        <p:nvSpPr>
          <p:cNvPr id="7" name="Rounded Rectangle 6">
            <a:extLst>
              <a:ext uri="{FF2B5EF4-FFF2-40B4-BE49-F238E27FC236}">
                <a16:creationId xmlns:a16="http://schemas.microsoft.com/office/drawing/2014/main" id="{F4A9B334-EDDA-DE4A-E97C-6EA19C29A1C3}"/>
              </a:ext>
            </a:extLst>
          </p:cNvPr>
          <p:cNvSpPr>
            <a:spLocks noChangeArrowheads="1"/>
          </p:cNvSpPr>
          <p:nvPr/>
        </p:nvSpPr>
        <p:spPr bwMode="auto">
          <a:xfrm>
            <a:off x="684213" y="3945709"/>
            <a:ext cx="1814512" cy="746125"/>
          </a:xfrm>
          <a:prstGeom prst="roundRect">
            <a:avLst>
              <a:gd name="adj" fmla="val 16667"/>
            </a:avLst>
          </a:prstGeom>
          <a:solidFill>
            <a:srgbClr val="92D050"/>
          </a:solidFill>
          <a:ln w="9525">
            <a:noFill/>
            <a:round/>
            <a:headEnd/>
            <a:tailEnd/>
          </a:ln>
          <a:effectLst>
            <a:outerShdw blurRad="254000" dist="63500" dir="5400000" rotWithShape="0">
              <a:srgbClr val="808080">
                <a:alpha val="25000"/>
              </a:srgbClr>
            </a:outerShdw>
          </a:effectLst>
        </p:spPr>
        <p:txBody>
          <a:bodyPr anchor="ctr"/>
          <a:lstStyle/>
          <a:p>
            <a:pPr algn="ctr" eaLnBrk="1" fontAlgn="auto" hangingPunct="1">
              <a:spcBef>
                <a:spcPts val="0"/>
              </a:spcBef>
              <a:spcAft>
                <a:spcPts val="0"/>
              </a:spcAft>
              <a:defRPr/>
            </a:pPr>
            <a:r>
              <a:rPr lang="en-US" sz="1300" b="1" dirty="0">
                <a:solidFill>
                  <a:schemeClr val="lt1"/>
                </a:solidFill>
                <a:latin typeface="Arial" panose="020B0604020202020204" pitchFamily="34" charset="0"/>
                <a:cs typeface="Arial" panose="020B0604020202020204" pitchFamily="34" charset="0"/>
              </a:rPr>
              <a:t>Provide </a:t>
            </a:r>
          </a:p>
          <a:p>
            <a:pPr algn="ctr" eaLnBrk="1" fontAlgn="auto" hangingPunct="1">
              <a:spcBef>
                <a:spcPts val="0"/>
              </a:spcBef>
              <a:spcAft>
                <a:spcPts val="0"/>
              </a:spcAft>
              <a:defRPr/>
            </a:pPr>
            <a:r>
              <a:rPr lang="en-US" sz="1300" b="1" dirty="0">
                <a:solidFill>
                  <a:schemeClr val="lt1"/>
                </a:solidFill>
                <a:latin typeface="Arial" panose="020B0604020202020204" pitchFamily="34" charset="0"/>
                <a:cs typeface="Arial" panose="020B0604020202020204" pitchFamily="34" charset="0"/>
              </a:rPr>
              <a:t>Reassurance</a:t>
            </a:r>
          </a:p>
        </p:txBody>
      </p:sp>
      <p:sp>
        <p:nvSpPr>
          <p:cNvPr id="8" name="Rounded Rectangle 7">
            <a:extLst>
              <a:ext uri="{FF2B5EF4-FFF2-40B4-BE49-F238E27FC236}">
                <a16:creationId xmlns:a16="http://schemas.microsoft.com/office/drawing/2014/main" id="{B181E99D-AEFF-38C1-EFDC-AA5632DFA369}"/>
              </a:ext>
            </a:extLst>
          </p:cNvPr>
          <p:cNvSpPr>
            <a:spLocks noChangeArrowheads="1"/>
          </p:cNvSpPr>
          <p:nvPr/>
        </p:nvSpPr>
        <p:spPr bwMode="auto">
          <a:xfrm>
            <a:off x="691657" y="1920933"/>
            <a:ext cx="1831975" cy="720725"/>
          </a:xfrm>
          <a:prstGeom prst="roundRect">
            <a:avLst>
              <a:gd name="adj" fmla="val 16667"/>
            </a:avLst>
          </a:prstGeom>
          <a:solidFill>
            <a:srgbClr val="FF7700"/>
          </a:solidFill>
          <a:ln w="9525">
            <a:noFill/>
            <a:round/>
            <a:headEnd/>
            <a:tailEnd/>
          </a:ln>
          <a:effectLst>
            <a:outerShdw blurRad="254000" dist="63500" dir="5400000" rotWithShape="0">
              <a:srgbClr val="808080">
                <a:alpha val="25000"/>
              </a:srgbClr>
            </a:outerShdw>
          </a:effectLst>
        </p:spPr>
        <p:txBody>
          <a:bodyPr anchor="ctr"/>
          <a:lstStyle/>
          <a:p>
            <a:pPr algn="ctr" eaLnBrk="1" fontAlgn="auto" hangingPunct="1">
              <a:spcBef>
                <a:spcPts val="0"/>
              </a:spcBef>
              <a:spcAft>
                <a:spcPts val="0"/>
              </a:spcAft>
              <a:defRPr/>
            </a:pPr>
            <a:r>
              <a:rPr lang="en-US" sz="1300" b="1" dirty="0">
                <a:solidFill>
                  <a:schemeClr val="lt1"/>
                </a:solidFill>
                <a:latin typeface="Arial" panose="020B0604020202020204" pitchFamily="34" charset="0"/>
                <a:cs typeface="Arial" panose="020B0604020202020204" pitchFamily="34" charset="0"/>
              </a:rPr>
              <a:t>Build Rapport</a:t>
            </a:r>
          </a:p>
        </p:txBody>
      </p:sp>
      <p:sp>
        <p:nvSpPr>
          <p:cNvPr id="10" name="Rounded Rectangle 9">
            <a:extLst>
              <a:ext uri="{FF2B5EF4-FFF2-40B4-BE49-F238E27FC236}">
                <a16:creationId xmlns:a16="http://schemas.microsoft.com/office/drawing/2014/main" id="{4069DB2B-BCB5-A8DF-321C-7DDBCC9D77B2}"/>
              </a:ext>
            </a:extLst>
          </p:cNvPr>
          <p:cNvSpPr>
            <a:spLocks noChangeArrowheads="1"/>
          </p:cNvSpPr>
          <p:nvPr/>
        </p:nvSpPr>
        <p:spPr bwMode="auto">
          <a:xfrm>
            <a:off x="691657" y="2933321"/>
            <a:ext cx="1831975" cy="720725"/>
          </a:xfrm>
          <a:prstGeom prst="roundRect">
            <a:avLst>
              <a:gd name="adj" fmla="val 16667"/>
            </a:avLst>
          </a:prstGeom>
          <a:solidFill>
            <a:schemeClr val="accent3"/>
          </a:solidFill>
          <a:ln w="9525">
            <a:noFill/>
            <a:round/>
            <a:headEnd/>
            <a:tailEnd/>
          </a:ln>
          <a:effectLst>
            <a:outerShdw blurRad="254000" dist="63500" dir="5400000" rotWithShape="0">
              <a:srgbClr val="808080">
                <a:alpha val="25000"/>
              </a:srgbClr>
            </a:outerShdw>
          </a:effectLst>
        </p:spPr>
        <p:txBody>
          <a:bodyPr anchor="ctr"/>
          <a:lstStyle/>
          <a:p>
            <a:pPr algn="ctr" eaLnBrk="1" fontAlgn="auto" hangingPunct="1">
              <a:spcBef>
                <a:spcPts val="0"/>
              </a:spcBef>
              <a:spcAft>
                <a:spcPts val="0"/>
              </a:spcAft>
              <a:defRPr/>
            </a:pPr>
            <a:r>
              <a:rPr lang="en-US" sz="1300" b="1" dirty="0">
                <a:solidFill>
                  <a:schemeClr val="lt1"/>
                </a:solidFill>
                <a:latin typeface="Arial" panose="020B0604020202020204" pitchFamily="34" charset="0"/>
                <a:cs typeface="Arial" panose="020B0604020202020204" pitchFamily="34" charset="0"/>
              </a:rPr>
              <a:t>Use Reflective Listening</a:t>
            </a:r>
          </a:p>
        </p:txBody>
      </p:sp>
      <p:sp>
        <p:nvSpPr>
          <p:cNvPr id="12" name="Content Placeholder 2">
            <a:extLst>
              <a:ext uri="{FF2B5EF4-FFF2-40B4-BE49-F238E27FC236}">
                <a16:creationId xmlns:a16="http://schemas.microsoft.com/office/drawing/2014/main" id="{3DE98725-3C82-B15F-37EA-D152DF8D406F}"/>
              </a:ext>
            </a:extLst>
          </p:cNvPr>
          <p:cNvSpPr txBox="1">
            <a:spLocks/>
          </p:cNvSpPr>
          <p:nvPr/>
        </p:nvSpPr>
        <p:spPr bwMode="auto">
          <a:xfrm>
            <a:off x="2781762" y="2936073"/>
            <a:ext cx="5494007" cy="72072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2200"/>
              </a:lnSpc>
              <a:buFont typeface="Lucida Grande" panose="020B0600040502020204" pitchFamily="34" charset="0"/>
              <a:buNone/>
            </a:pPr>
            <a:r>
              <a:rPr lang="en-US" sz="1600" b="1" dirty="0">
                <a:solidFill>
                  <a:schemeClr val="accent3"/>
                </a:solidFill>
                <a:latin typeface="Arial"/>
                <a:cs typeface="Arial"/>
              </a:rPr>
              <a:t>Listen…</a:t>
            </a:r>
            <a:r>
              <a:rPr lang="en-US" sz="1600" b="1" dirty="0">
                <a:latin typeface="Arial"/>
                <a:cs typeface="Arial"/>
              </a:rPr>
              <a:t> </a:t>
            </a:r>
            <a:r>
              <a:rPr lang="en-US" sz="1600" dirty="0">
                <a:latin typeface="Arial"/>
                <a:cs typeface="Arial"/>
              </a:rPr>
              <a:t>without advice, judgement, opinion or agenda</a:t>
            </a:r>
            <a:br>
              <a:rPr lang="en-US" sz="1600" dirty="0">
                <a:latin typeface="Arial"/>
                <a:cs typeface="Arial"/>
              </a:rPr>
            </a:br>
            <a:r>
              <a:rPr lang="en-US" sz="1600" b="1" dirty="0">
                <a:solidFill>
                  <a:schemeClr val="accent3"/>
                </a:solidFill>
                <a:latin typeface="Arial"/>
                <a:cs typeface="Arial"/>
              </a:rPr>
              <a:t>Use reflective listening...</a:t>
            </a:r>
            <a:r>
              <a:rPr lang="en-US" sz="1600" b="1" dirty="0">
                <a:latin typeface="Arial"/>
                <a:cs typeface="Arial"/>
              </a:rPr>
              <a:t> </a:t>
            </a:r>
            <a:r>
              <a:rPr lang="en-US" sz="1600" dirty="0">
                <a:latin typeface="Arial"/>
                <a:cs typeface="Arial"/>
              </a:rPr>
              <a:t>repeat… paraphrase</a:t>
            </a:r>
            <a:endParaRPr lang="en-US" sz="1600" dirty="0"/>
          </a:p>
        </p:txBody>
      </p:sp>
      <p:sp>
        <p:nvSpPr>
          <p:cNvPr id="13" name="Content Placeholder 2">
            <a:extLst>
              <a:ext uri="{FF2B5EF4-FFF2-40B4-BE49-F238E27FC236}">
                <a16:creationId xmlns:a16="http://schemas.microsoft.com/office/drawing/2014/main" id="{53538B9F-10B4-FCD1-E53E-BAFCB1E8DBD3}"/>
              </a:ext>
            </a:extLst>
          </p:cNvPr>
          <p:cNvSpPr txBox="1">
            <a:spLocks/>
          </p:cNvSpPr>
          <p:nvPr/>
        </p:nvSpPr>
        <p:spPr bwMode="auto">
          <a:xfrm>
            <a:off x="2781762" y="3943463"/>
            <a:ext cx="5494007" cy="72072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2200"/>
              </a:lnSpc>
              <a:buFont typeface="Lucida Grande" panose="020B0600040502020204" pitchFamily="34" charset="0"/>
              <a:buNone/>
            </a:pPr>
            <a:r>
              <a:rPr lang="en-US" sz="1600" b="1" dirty="0">
                <a:solidFill>
                  <a:srgbClr val="92D050"/>
                </a:solidFill>
                <a:latin typeface="Arial"/>
                <a:cs typeface="Arial"/>
              </a:rPr>
              <a:t>Provide feedback and affirmations... </a:t>
            </a:r>
            <a:br>
              <a:rPr lang="en-US" sz="1600" b="1" dirty="0">
                <a:latin typeface="Arial"/>
                <a:cs typeface="Arial"/>
              </a:rPr>
            </a:br>
            <a:r>
              <a:rPr lang="en-US" sz="1600" dirty="0">
                <a:latin typeface="Arial"/>
                <a:cs typeface="Arial"/>
              </a:rPr>
              <a:t>key points and observations</a:t>
            </a:r>
            <a:endParaRPr lang="en-US" sz="1600" dirty="0"/>
          </a:p>
        </p:txBody>
      </p:sp>
      <p:sp>
        <p:nvSpPr>
          <p:cNvPr id="14" name="Content Placeholder 2">
            <a:extLst>
              <a:ext uri="{FF2B5EF4-FFF2-40B4-BE49-F238E27FC236}">
                <a16:creationId xmlns:a16="http://schemas.microsoft.com/office/drawing/2014/main" id="{3F747B09-5A38-E915-E1EA-DEED9C34AADB}"/>
              </a:ext>
            </a:extLst>
          </p:cNvPr>
          <p:cNvSpPr txBox="1">
            <a:spLocks/>
          </p:cNvSpPr>
          <p:nvPr/>
        </p:nvSpPr>
        <p:spPr bwMode="auto">
          <a:xfrm>
            <a:off x="2781762" y="4981850"/>
            <a:ext cx="5494007" cy="72072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2200"/>
              </a:lnSpc>
              <a:buFont typeface="Lucida Grande" panose="020B0600040502020204" pitchFamily="34" charset="0"/>
              <a:buNone/>
            </a:pPr>
            <a:r>
              <a:rPr lang="en-US" sz="1600" b="1" dirty="0">
                <a:solidFill>
                  <a:srgbClr val="934FC7"/>
                </a:solidFill>
                <a:latin typeface="Arial"/>
                <a:cs typeface="Arial"/>
              </a:rPr>
              <a:t>Provide a summary…</a:t>
            </a:r>
            <a:r>
              <a:rPr lang="en-US" sz="1600" b="1" dirty="0">
                <a:latin typeface="Arial"/>
                <a:cs typeface="Arial"/>
              </a:rPr>
              <a:t> </a:t>
            </a:r>
            <a:br>
              <a:rPr lang="en-US" sz="1600" b="1" dirty="0">
                <a:latin typeface="Arial"/>
                <a:cs typeface="Arial"/>
              </a:rPr>
            </a:br>
            <a:r>
              <a:rPr lang="en-US" sz="1600" dirty="0">
                <a:latin typeface="Arial"/>
                <a:cs typeface="Arial"/>
              </a:rPr>
              <a:t>leaving time for response</a:t>
            </a:r>
            <a:endParaRPr lang="en-US" sz="1600" dirty="0"/>
          </a:p>
        </p:txBody>
      </p:sp>
      <p:sp>
        <p:nvSpPr>
          <p:cNvPr id="4" name="Footer Placeholder 3">
            <a:extLst>
              <a:ext uri="{FF2B5EF4-FFF2-40B4-BE49-F238E27FC236}">
                <a16:creationId xmlns:a16="http://schemas.microsoft.com/office/drawing/2014/main" id="{1A797342-B9CB-42DB-920C-75924F190EB3}"/>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16243982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DB7F678-3A96-1C39-1D01-A3270A70EEDD}"/>
              </a:ext>
            </a:extLst>
          </p:cNvPr>
          <p:cNvSpPr/>
          <p:nvPr/>
        </p:nvSpPr>
        <p:spPr bwMode="auto">
          <a:xfrm>
            <a:off x="4733364" y="0"/>
            <a:ext cx="4410635" cy="6858000"/>
          </a:xfrm>
          <a:prstGeom prst="rect">
            <a:avLst/>
          </a:prstGeom>
          <a:gradFill>
            <a:gsLst>
              <a:gs pos="0">
                <a:schemeClr val="accent1">
                  <a:lumMod val="5000"/>
                  <a:lumOff val="95000"/>
                  <a:alpha val="0"/>
                </a:schemeClr>
              </a:gs>
              <a:gs pos="100000">
                <a:srgbClr val="DAE4F3"/>
              </a:gs>
            </a:gsLst>
            <a:lin ang="0" scaled="0"/>
          </a:gra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8" name="Picture 7">
            <a:extLst>
              <a:ext uri="{FF2B5EF4-FFF2-40B4-BE49-F238E27FC236}">
                <a16:creationId xmlns:a16="http://schemas.microsoft.com/office/drawing/2014/main" id="{1F416850-474B-88EA-1754-1C4A7DF1D24B}"/>
              </a:ext>
            </a:extLst>
          </p:cNvPr>
          <p:cNvPicPr>
            <a:picLocks noChangeAspect="1"/>
          </p:cNvPicPr>
          <p:nvPr/>
        </p:nvPicPr>
        <p:blipFill rotWithShape="1">
          <a:blip r:embed="rId3">
            <a:alphaModFix amt="50000"/>
          </a:blip>
          <a:srcRect l="23513"/>
          <a:stretch/>
        </p:blipFill>
        <p:spPr>
          <a:xfrm flipH="1">
            <a:off x="0" y="0"/>
            <a:ext cx="6377553" cy="6858000"/>
          </a:xfrm>
          <a:prstGeom prst="rect">
            <a:avLst/>
          </a:prstGeom>
        </p:spPr>
      </p:pic>
      <p:sp>
        <p:nvSpPr>
          <p:cNvPr id="3" name="Text Placeholder 2">
            <a:extLst>
              <a:ext uri="{FF2B5EF4-FFF2-40B4-BE49-F238E27FC236}">
                <a16:creationId xmlns:a16="http://schemas.microsoft.com/office/drawing/2014/main" id="{13E4ED2C-217C-7FEF-EBE0-DBF4E49C636C}"/>
              </a:ext>
            </a:extLst>
          </p:cNvPr>
          <p:cNvSpPr>
            <a:spLocks noGrp="1"/>
          </p:cNvSpPr>
          <p:nvPr>
            <p:ph type="body" idx="4294967295"/>
          </p:nvPr>
        </p:nvSpPr>
        <p:spPr>
          <a:xfrm>
            <a:off x="3917113" y="1069615"/>
            <a:ext cx="4632325" cy="4718771"/>
          </a:xfrm>
        </p:spPr>
        <p:txBody>
          <a:bodyPr anchor="ctr"/>
          <a:lstStyle/>
          <a:p>
            <a:pPr>
              <a:lnSpc>
                <a:spcPts val="2100"/>
              </a:lnSpc>
              <a:spcBef>
                <a:spcPts val="0"/>
              </a:spcBef>
              <a:spcAft>
                <a:spcPts val="1800"/>
              </a:spcAft>
            </a:pPr>
            <a:r>
              <a:rPr lang="en-US" sz="1600" dirty="0"/>
              <a:t>“Tell me about your smoking </a:t>
            </a:r>
            <a:br>
              <a:rPr lang="en-US" sz="1600" dirty="0"/>
            </a:br>
            <a:r>
              <a:rPr lang="en-US" sz="1600" dirty="0"/>
              <a:t>and how does </a:t>
            </a:r>
            <a:r>
              <a:rPr lang="en-US" sz="1600" dirty="0" err="1"/>
              <a:t>ti</a:t>
            </a:r>
            <a:r>
              <a:rPr lang="en-US" sz="1600" dirty="0"/>
              <a:t> fit into your life?”</a:t>
            </a:r>
          </a:p>
          <a:p>
            <a:pPr>
              <a:lnSpc>
                <a:spcPts val="2100"/>
              </a:lnSpc>
              <a:spcBef>
                <a:spcPts val="0"/>
              </a:spcBef>
              <a:spcAft>
                <a:spcPts val="1800"/>
              </a:spcAft>
            </a:pPr>
            <a:r>
              <a:rPr lang="en-US" sz="1600" dirty="0"/>
              <a:t>“How do you feel about your smoking? </a:t>
            </a:r>
            <a:br>
              <a:rPr lang="en-US" sz="1600" dirty="0"/>
            </a:br>
            <a:r>
              <a:rPr lang="en-US" sz="1600" dirty="0"/>
              <a:t>Has stopping been on your mind?”</a:t>
            </a:r>
          </a:p>
          <a:p>
            <a:pPr>
              <a:lnSpc>
                <a:spcPts val="2100"/>
              </a:lnSpc>
              <a:spcBef>
                <a:spcPts val="0"/>
              </a:spcBef>
              <a:spcAft>
                <a:spcPts val="1800"/>
              </a:spcAft>
            </a:pPr>
            <a:r>
              <a:rPr lang="en-US" sz="1600" dirty="0"/>
              <a:t>“Is there anything that worries </a:t>
            </a:r>
            <a:br>
              <a:rPr lang="en-US" sz="1600" dirty="0"/>
            </a:br>
            <a:r>
              <a:rPr lang="en-US" sz="1600" dirty="0"/>
              <a:t>you about your smoking?”</a:t>
            </a:r>
          </a:p>
          <a:p>
            <a:pPr>
              <a:lnSpc>
                <a:spcPts val="2100"/>
              </a:lnSpc>
              <a:spcBef>
                <a:spcPts val="0"/>
              </a:spcBef>
              <a:spcAft>
                <a:spcPts val="1800"/>
              </a:spcAft>
            </a:pPr>
            <a:r>
              <a:rPr lang="en-US" sz="1600" dirty="0"/>
              <a:t>“What would your life be like </a:t>
            </a:r>
            <a:br>
              <a:rPr lang="en-US" sz="1600" dirty="0"/>
            </a:br>
            <a:r>
              <a:rPr lang="en-US" sz="1600" dirty="0"/>
              <a:t>if you no longer smoked?”</a:t>
            </a:r>
          </a:p>
          <a:p>
            <a:pPr>
              <a:lnSpc>
                <a:spcPts val="2100"/>
              </a:lnSpc>
              <a:spcBef>
                <a:spcPts val="0"/>
              </a:spcBef>
              <a:spcAft>
                <a:spcPts val="1800"/>
              </a:spcAft>
            </a:pPr>
            <a:r>
              <a:rPr lang="en-US" sz="1600" dirty="0"/>
              <a:t>“What worries you when you </a:t>
            </a:r>
            <a:br>
              <a:rPr lang="en-US" sz="1600" dirty="0"/>
            </a:br>
            <a:r>
              <a:rPr lang="en-US" sz="1600" dirty="0"/>
              <a:t>think about stopping?”</a:t>
            </a:r>
          </a:p>
          <a:p>
            <a:pPr>
              <a:lnSpc>
                <a:spcPts val="2100"/>
              </a:lnSpc>
              <a:spcBef>
                <a:spcPts val="0"/>
              </a:spcBef>
              <a:spcAft>
                <a:spcPts val="1800"/>
              </a:spcAft>
            </a:pPr>
            <a:r>
              <a:rPr lang="en-US" sz="1600" dirty="0"/>
              <a:t>“What would need to happen </a:t>
            </a:r>
            <a:br>
              <a:rPr lang="en-US" sz="1600" dirty="0"/>
            </a:br>
            <a:r>
              <a:rPr lang="en-US" sz="1600" dirty="0"/>
              <a:t>for you to consider stopping?”</a:t>
            </a:r>
          </a:p>
        </p:txBody>
      </p:sp>
      <p:grpSp>
        <p:nvGrpSpPr>
          <p:cNvPr id="10" name="Group 9">
            <a:extLst>
              <a:ext uri="{FF2B5EF4-FFF2-40B4-BE49-F238E27FC236}">
                <a16:creationId xmlns:a16="http://schemas.microsoft.com/office/drawing/2014/main" id="{8C028001-B35E-F32E-1B93-0BAA9F6A50C5}"/>
              </a:ext>
            </a:extLst>
          </p:cNvPr>
          <p:cNvGrpSpPr/>
          <p:nvPr/>
        </p:nvGrpSpPr>
        <p:grpSpPr>
          <a:xfrm>
            <a:off x="684212" y="1069615"/>
            <a:ext cx="2726384" cy="4718771"/>
            <a:chOff x="684212" y="1069615"/>
            <a:chExt cx="2726384" cy="4718771"/>
          </a:xfrm>
          <a:effectLst>
            <a:outerShdw blurRad="317500" dist="76200" dir="5400000" algn="ctr" rotWithShape="0">
              <a:srgbClr val="000000">
                <a:alpha val="25000"/>
              </a:srgbClr>
            </a:outerShdw>
          </a:effectLst>
        </p:grpSpPr>
        <p:sp>
          <p:nvSpPr>
            <p:cNvPr id="9" name="Rectangle 8">
              <a:extLst>
                <a:ext uri="{FF2B5EF4-FFF2-40B4-BE49-F238E27FC236}">
                  <a16:creationId xmlns:a16="http://schemas.microsoft.com/office/drawing/2014/main" id="{5AC20326-625F-B8D0-2DAB-F7194CDBE363}"/>
                </a:ext>
              </a:extLst>
            </p:cNvPr>
            <p:cNvSpPr/>
            <p:nvPr/>
          </p:nvSpPr>
          <p:spPr bwMode="auto">
            <a:xfrm rot="18900000">
              <a:off x="2937897" y="3192651"/>
              <a:ext cx="472699" cy="472699"/>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5" name="Rounded Rectangle 4">
              <a:extLst>
                <a:ext uri="{FF2B5EF4-FFF2-40B4-BE49-F238E27FC236}">
                  <a16:creationId xmlns:a16="http://schemas.microsoft.com/office/drawing/2014/main" id="{6ABC2B62-341A-64C0-AE82-6A21281DF2EE}"/>
                </a:ext>
              </a:extLst>
            </p:cNvPr>
            <p:cNvSpPr/>
            <p:nvPr/>
          </p:nvSpPr>
          <p:spPr bwMode="auto">
            <a:xfrm>
              <a:off x="684212" y="1069615"/>
              <a:ext cx="2601429" cy="4718771"/>
            </a:xfrm>
            <a:prstGeom prst="roundRect">
              <a:avLst>
                <a:gd name="adj" fmla="val 8044"/>
              </a:avLst>
            </a:prstGeom>
            <a:solidFill>
              <a:schemeClr val="accent1"/>
            </a:solidFill>
            <a:ln w="9525">
              <a:noFill/>
              <a:miter lim="800000"/>
              <a:headEnd/>
              <a:tailEnd/>
            </a:ln>
            <a:effectLst/>
          </p:spPr>
          <p:txBody>
            <a:bodyPr rot="0" vert="horz" wrap="square" lIns="0" tIns="0" rIns="0" bIns="0" rtlCol="0" anchor="ctr" anchorCtr="0" upright="1">
              <a:noAutofit/>
            </a:bodyPr>
            <a:lstStyle/>
            <a:p>
              <a:pPr algn="ctr">
                <a:lnSpc>
                  <a:spcPts val="2500"/>
                </a:lnSpc>
                <a:spcAft>
                  <a:spcPts val="1250"/>
                </a:spcAft>
              </a:pPr>
              <a:r>
                <a:rPr lang="en-US" sz="2000" b="1" dirty="0">
                  <a:solidFill>
                    <a:schemeClr val="bg1"/>
                  </a:solidFill>
                  <a:effectLst/>
                  <a:latin typeface="Arial" panose="020B0604020202020204" pitchFamily="34" charset="0"/>
                  <a:ea typeface="Calibri"/>
                  <a:cs typeface="Arial" panose="020B0604020202020204" pitchFamily="34" charset="0"/>
                </a:rPr>
                <a:t>Open-ended</a:t>
              </a:r>
              <a:br>
                <a:rPr lang="en-US" sz="2000" b="1" dirty="0">
                  <a:solidFill>
                    <a:schemeClr val="bg1"/>
                  </a:solidFill>
                  <a:effectLst/>
                  <a:latin typeface="Arial" panose="020B0604020202020204" pitchFamily="34" charset="0"/>
                  <a:ea typeface="Calibri"/>
                  <a:cs typeface="Arial" panose="020B0604020202020204" pitchFamily="34" charset="0"/>
                </a:rPr>
              </a:br>
              <a:r>
                <a:rPr lang="en-US" sz="2000" b="1" dirty="0">
                  <a:solidFill>
                    <a:schemeClr val="bg1"/>
                  </a:solidFill>
                  <a:effectLst/>
                  <a:latin typeface="Arial" panose="020B0604020202020204" pitchFamily="34" charset="0"/>
                  <a:ea typeface="Calibri"/>
                  <a:cs typeface="Arial" panose="020B0604020202020204" pitchFamily="34" charset="0"/>
                </a:rPr>
                <a:t>questions</a:t>
              </a:r>
            </a:p>
          </p:txBody>
        </p:sp>
      </p:grpSp>
      <p:sp>
        <p:nvSpPr>
          <p:cNvPr id="2" name="Footer Placeholder 3">
            <a:extLst>
              <a:ext uri="{FF2B5EF4-FFF2-40B4-BE49-F238E27FC236}">
                <a16:creationId xmlns:a16="http://schemas.microsoft.com/office/drawing/2014/main" id="{4E241CAF-CD7F-5398-05D4-913A2BFB9089}"/>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999215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5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4000"/>
                            </p:stCondLst>
                            <p:childTnLst>
                              <p:par>
                                <p:cTn id="21" presetID="10" presetClass="entr" presetSubtype="0" fill="hold" grpId="0" nodeType="afterEffect">
                                  <p:stCondLst>
                                    <p:cond delay="50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par>
                          <p:cTn id="24" fill="hold">
                            <p:stCondLst>
                              <p:cond delay="5000"/>
                            </p:stCondLst>
                            <p:childTnLst>
                              <p:par>
                                <p:cTn id="25" presetID="10" presetClass="entr" presetSubtype="0" fill="hold" grpId="0" nodeType="afterEffect">
                                  <p:stCondLst>
                                    <p:cond delay="50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18BF759-CEEB-5E02-48D6-71D142A04263}"/>
              </a:ext>
            </a:extLst>
          </p:cNvPr>
          <p:cNvSpPr/>
          <p:nvPr/>
        </p:nvSpPr>
        <p:spPr bwMode="auto">
          <a:xfrm>
            <a:off x="4733364" y="0"/>
            <a:ext cx="4410635" cy="6858000"/>
          </a:xfrm>
          <a:prstGeom prst="rect">
            <a:avLst/>
          </a:prstGeom>
          <a:gradFill>
            <a:gsLst>
              <a:gs pos="0">
                <a:schemeClr val="accent1">
                  <a:lumMod val="5000"/>
                  <a:lumOff val="95000"/>
                  <a:alpha val="0"/>
                </a:schemeClr>
              </a:gs>
              <a:gs pos="100000">
                <a:srgbClr val="DAE4F3"/>
              </a:gs>
            </a:gsLst>
            <a:lin ang="0" scaled="0"/>
          </a:gra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8" name="Picture 7">
            <a:extLst>
              <a:ext uri="{FF2B5EF4-FFF2-40B4-BE49-F238E27FC236}">
                <a16:creationId xmlns:a16="http://schemas.microsoft.com/office/drawing/2014/main" id="{1F416850-474B-88EA-1754-1C4A7DF1D24B}"/>
              </a:ext>
            </a:extLst>
          </p:cNvPr>
          <p:cNvPicPr>
            <a:picLocks noChangeAspect="1"/>
          </p:cNvPicPr>
          <p:nvPr/>
        </p:nvPicPr>
        <p:blipFill rotWithShape="1">
          <a:blip r:embed="rId3">
            <a:alphaModFix amt="50000"/>
          </a:blip>
          <a:srcRect l="23513"/>
          <a:stretch/>
        </p:blipFill>
        <p:spPr>
          <a:xfrm flipH="1">
            <a:off x="0" y="0"/>
            <a:ext cx="6377553" cy="6858000"/>
          </a:xfrm>
          <a:prstGeom prst="rect">
            <a:avLst/>
          </a:prstGeom>
        </p:spPr>
      </p:pic>
      <p:sp>
        <p:nvSpPr>
          <p:cNvPr id="3" name="Text Placeholder 2">
            <a:extLst>
              <a:ext uri="{FF2B5EF4-FFF2-40B4-BE49-F238E27FC236}">
                <a16:creationId xmlns:a16="http://schemas.microsoft.com/office/drawing/2014/main" id="{13E4ED2C-217C-7FEF-EBE0-DBF4E49C636C}"/>
              </a:ext>
            </a:extLst>
          </p:cNvPr>
          <p:cNvSpPr>
            <a:spLocks noGrp="1"/>
          </p:cNvSpPr>
          <p:nvPr>
            <p:ph type="body" idx="4294967295"/>
          </p:nvPr>
        </p:nvSpPr>
        <p:spPr>
          <a:xfrm>
            <a:off x="3917113" y="1069615"/>
            <a:ext cx="4632325" cy="4718771"/>
          </a:xfrm>
        </p:spPr>
        <p:txBody>
          <a:bodyPr anchor="ctr"/>
          <a:lstStyle/>
          <a:p>
            <a:pPr>
              <a:lnSpc>
                <a:spcPts val="2100"/>
              </a:lnSpc>
              <a:spcBef>
                <a:spcPts val="0"/>
              </a:spcBef>
              <a:spcAft>
                <a:spcPts val="1800"/>
              </a:spcAft>
            </a:pPr>
            <a:r>
              <a:rPr lang="en-US" sz="1600" dirty="0"/>
              <a:t>“So it sounds like you have been </a:t>
            </a:r>
            <a:br>
              <a:rPr lang="en-US" sz="1600" dirty="0"/>
            </a:br>
            <a:r>
              <a:rPr lang="en-US" sz="1600" dirty="0"/>
              <a:t>under a lot of stress…”</a:t>
            </a:r>
          </a:p>
          <a:p>
            <a:pPr>
              <a:lnSpc>
                <a:spcPts val="2100"/>
              </a:lnSpc>
              <a:spcBef>
                <a:spcPts val="0"/>
              </a:spcBef>
              <a:spcAft>
                <a:spcPts val="1800"/>
              </a:spcAft>
            </a:pPr>
            <a:r>
              <a:rPr lang="en-US" sz="1600" dirty="0"/>
              <a:t>“It sounds like you know you need </a:t>
            </a:r>
            <a:br>
              <a:rPr lang="en-US" sz="1600" dirty="0"/>
            </a:br>
            <a:r>
              <a:rPr lang="en-US" sz="1600" dirty="0"/>
              <a:t>to quit, but are worried about _______”</a:t>
            </a:r>
          </a:p>
          <a:p>
            <a:pPr>
              <a:lnSpc>
                <a:spcPts val="2100"/>
              </a:lnSpc>
              <a:spcBef>
                <a:spcPts val="0"/>
              </a:spcBef>
              <a:spcAft>
                <a:spcPts val="1800"/>
              </a:spcAft>
            </a:pPr>
            <a:r>
              <a:rPr lang="en-US" sz="1600" dirty="0"/>
              <a:t>“So you feel like you’re </a:t>
            </a:r>
            <a:br>
              <a:rPr lang="en-US" sz="1600" dirty="0"/>
            </a:br>
            <a:r>
              <a:rPr lang="en-US" sz="1600" dirty="0"/>
              <a:t>being pressured to quit.”</a:t>
            </a:r>
          </a:p>
          <a:p>
            <a:pPr>
              <a:lnSpc>
                <a:spcPts val="2100"/>
              </a:lnSpc>
              <a:spcBef>
                <a:spcPts val="0"/>
              </a:spcBef>
              <a:spcAft>
                <a:spcPts val="1800"/>
              </a:spcAft>
            </a:pPr>
            <a:r>
              <a:rPr lang="en-US" sz="1600" dirty="0"/>
              <a:t>“It sounds like you have a lot of good </a:t>
            </a:r>
            <a:br>
              <a:rPr lang="en-US" sz="1600" dirty="0"/>
            </a:br>
            <a:r>
              <a:rPr lang="en-US" sz="1600" dirty="0"/>
              <a:t>reasons to quit but you are not all </a:t>
            </a:r>
            <a:br>
              <a:rPr lang="en-US" sz="1600" dirty="0"/>
            </a:br>
            <a:r>
              <a:rPr lang="en-US" sz="1600" dirty="0"/>
              <a:t>that confident about being able to.”</a:t>
            </a:r>
          </a:p>
        </p:txBody>
      </p:sp>
      <p:grpSp>
        <p:nvGrpSpPr>
          <p:cNvPr id="10" name="Group 9">
            <a:extLst>
              <a:ext uri="{FF2B5EF4-FFF2-40B4-BE49-F238E27FC236}">
                <a16:creationId xmlns:a16="http://schemas.microsoft.com/office/drawing/2014/main" id="{8C028001-B35E-F32E-1B93-0BAA9F6A50C5}"/>
              </a:ext>
            </a:extLst>
          </p:cNvPr>
          <p:cNvGrpSpPr/>
          <p:nvPr/>
        </p:nvGrpSpPr>
        <p:grpSpPr>
          <a:xfrm>
            <a:off x="684212" y="1069615"/>
            <a:ext cx="2726384" cy="4718771"/>
            <a:chOff x="684212" y="1069615"/>
            <a:chExt cx="2726384" cy="4718771"/>
          </a:xfrm>
          <a:effectLst>
            <a:outerShdw blurRad="317500" dist="76200" dir="5400000" algn="ctr" rotWithShape="0">
              <a:srgbClr val="000000">
                <a:alpha val="25000"/>
              </a:srgbClr>
            </a:outerShdw>
          </a:effectLst>
        </p:grpSpPr>
        <p:sp>
          <p:nvSpPr>
            <p:cNvPr id="9" name="Rectangle 8">
              <a:extLst>
                <a:ext uri="{FF2B5EF4-FFF2-40B4-BE49-F238E27FC236}">
                  <a16:creationId xmlns:a16="http://schemas.microsoft.com/office/drawing/2014/main" id="{5AC20326-625F-B8D0-2DAB-F7194CDBE363}"/>
                </a:ext>
              </a:extLst>
            </p:cNvPr>
            <p:cNvSpPr/>
            <p:nvPr/>
          </p:nvSpPr>
          <p:spPr bwMode="auto">
            <a:xfrm rot="18900000">
              <a:off x="2937897" y="3192651"/>
              <a:ext cx="472699" cy="472699"/>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5" name="Rounded Rectangle 4">
              <a:extLst>
                <a:ext uri="{FF2B5EF4-FFF2-40B4-BE49-F238E27FC236}">
                  <a16:creationId xmlns:a16="http://schemas.microsoft.com/office/drawing/2014/main" id="{6ABC2B62-341A-64C0-AE82-6A21281DF2EE}"/>
                </a:ext>
              </a:extLst>
            </p:cNvPr>
            <p:cNvSpPr/>
            <p:nvPr/>
          </p:nvSpPr>
          <p:spPr bwMode="auto">
            <a:xfrm>
              <a:off x="684212" y="1069615"/>
              <a:ext cx="2601429" cy="4718771"/>
            </a:xfrm>
            <a:prstGeom prst="roundRect">
              <a:avLst>
                <a:gd name="adj" fmla="val 8044"/>
              </a:avLst>
            </a:prstGeom>
            <a:solidFill>
              <a:schemeClr val="accent1"/>
            </a:solidFill>
            <a:ln w="9525">
              <a:noFill/>
              <a:miter lim="800000"/>
              <a:headEnd/>
              <a:tailEnd/>
            </a:ln>
            <a:effectLst/>
          </p:spPr>
          <p:txBody>
            <a:bodyPr rot="0" vert="horz" wrap="square" lIns="0" tIns="0" rIns="0" bIns="0" rtlCol="0" anchor="ctr" anchorCtr="0" upright="1">
              <a:noAutofit/>
            </a:bodyPr>
            <a:lstStyle/>
            <a:p>
              <a:pPr algn="ctr">
                <a:lnSpc>
                  <a:spcPts val="2500"/>
                </a:lnSpc>
                <a:spcAft>
                  <a:spcPts val="1250"/>
                </a:spcAft>
              </a:pPr>
              <a:r>
                <a:rPr lang="en-US" sz="2000" b="1" dirty="0">
                  <a:solidFill>
                    <a:schemeClr val="bg1"/>
                  </a:solidFill>
                  <a:effectLst/>
                  <a:latin typeface="Arial" panose="020B0604020202020204" pitchFamily="34" charset="0"/>
                  <a:ea typeface="Calibri"/>
                  <a:cs typeface="Arial" panose="020B0604020202020204" pitchFamily="34" charset="0"/>
                </a:rPr>
                <a:t>Reflective</a:t>
              </a:r>
              <a:br>
                <a:rPr lang="en-US" sz="2000" b="1" dirty="0">
                  <a:solidFill>
                    <a:schemeClr val="bg1"/>
                  </a:solidFill>
                  <a:effectLst/>
                  <a:latin typeface="Arial" panose="020B0604020202020204" pitchFamily="34" charset="0"/>
                  <a:ea typeface="Calibri"/>
                  <a:cs typeface="Arial" panose="020B0604020202020204" pitchFamily="34" charset="0"/>
                </a:rPr>
              </a:br>
              <a:r>
                <a:rPr lang="en-US" sz="2000" b="1" dirty="0">
                  <a:solidFill>
                    <a:schemeClr val="bg1"/>
                  </a:solidFill>
                  <a:effectLst/>
                  <a:latin typeface="Arial" panose="020B0604020202020204" pitchFamily="34" charset="0"/>
                  <a:ea typeface="Calibri"/>
                  <a:cs typeface="Arial" panose="020B0604020202020204" pitchFamily="34" charset="0"/>
                </a:rPr>
                <a:t>listening</a:t>
              </a:r>
            </a:p>
          </p:txBody>
        </p:sp>
      </p:grpSp>
      <p:sp>
        <p:nvSpPr>
          <p:cNvPr id="4" name="Footer Placeholder 3">
            <a:extLst>
              <a:ext uri="{FF2B5EF4-FFF2-40B4-BE49-F238E27FC236}">
                <a16:creationId xmlns:a16="http://schemas.microsoft.com/office/drawing/2014/main" id="{AE7722F2-7598-5EBB-4F3A-4A599474AAC8}"/>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562604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5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C4FDFA2-BCB1-9AB5-F9C7-EFB892BAC2B6}"/>
              </a:ext>
            </a:extLst>
          </p:cNvPr>
          <p:cNvSpPr/>
          <p:nvPr/>
        </p:nvSpPr>
        <p:spPr bwMode="auto">
          <a:xfrm>
            <a:off x="4733364" y="0"/>
            <a:ext cx="4410635" cy="6858000"/>
          </a:xfrm>
          <a:prstGeom prst="rect">
            <a:avLst/>
          </a:prstGeom>
          <a:gradFill>
            <a:gsLst>
              <a:gs pos="0">
                <a:schemeClr val="accent1">
                  <a:lumMod val="5000"/>
                  <a:lumOff val="95000"/>
                  <a:alpha val="0"/>
                </a:schemeClr>
              </a:gs>
              <a:gs pos="100000">
                <a:srgbClr val="DAE4F3"/>
              </a:gs>
            </a:gsLst>
            <a:lin ang="0" scaled="0"/>
          </a:gra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8" name="Picture 7">
            <a:extLst>
              <a:ext uri="{FF2B5EF4-FFF2-40B4-BE49-F238E27FC236}">
                <a16:creationId xmlns:a16="http://schemas.microsoft.com/office/drawing/2014/main" id="{1F416850-474B-88EA-1754-1C4A7DF1D24B}"/>
              </a:ext>
            </a:extLst>
          </p:cNvPr>
          <p:cNvPicPr>
            <a:picLocks noChangeAspect="1"/>
          </p:cNvPicPr>
          <p:nvPr/>
        </p:nvPicPr>
        <p:blipFill rotWithShape="1">
          <a:blip r:embed="rId3">
            <a:alphaModFix amt="50000"/>
          </a:blip>
          <a:srcRect l="23513"/>
          <a:stretch/>
        </p:blipFill>
        <p:spPr>
          <a:xfrm flipH="1">
            <a:off x="0" y="0"/>
            <a:ext cx="6377553" cy="6858000"/>
          </a:xfrm>
          <a:prstGeom prst="rect">
            <a:avLst/>
          </a:prstGeom>
        </p:spPr>
      </p:pic>
      <p:sp>
        <p:nvSpPr>
          <p:cNvPr id="3" name="Text Placeholder 2">
            <a:extLst>
              <a:ext uri="{FF2B5EF4-FFF2-40B4-BE49-F238E27FC236}">
                <a16:creationId xmlns:a16="http://schemas.microsoft.com/office/drawing/2014/main" id="{13E4ED2C-217C-7FEF-EBE0-DBF4E49C636C}"/>
              </a:ext>
            </a:extLst>
          </p:cNvPr>
          <p:cNvSpPr>
            <a:spLocks noGrp="1"/>
          </p:cNvSpPr>
          <p:nvPr>
            <p:ph type="body" idx="4294967295"/>
          </p:nvPr>
        </p:nvSpPr>
        <p:spPr>
          <a:xfrm>
            <a:off x="3440137" y="1069614"/>
            <a:ext cx="5241471" cy="4718771"/>
          </a:xfrm>
        </p:spPr>
        <p:txBody>
          <a:bodyPr anchor="ctr"/>
          <a:lstStyle/>
          <a:p>
            <a:r>
              <a:rPr lang="en-CA" sz="1600" dirty="0"/>
              <a:t>“A lot of people I support are initially ​concerned about how they will cope in a smokefree environment, but with the right support they do well. Smoking's been a big ​part of your life for a number of years.”​</a:t>
            </a:r>
          </a:p>
          <a:p>
            <a:r>
              <a:rPr lang="en-CA" sz="1600" dirty="0"/>
              <a:t>“It’s normal to have concerns. Have you thought about some of the good things that will come from being smokefree?”</a:t>
            </a:r>
          </a:p>
          <a:p>
            <a:r>
              <a:rPr lang="en-CA" sz="1600" dirty="0"/>
              <a:t>“Being smokefree will give you the best chance of a speedy recovery; we will help you every step of the way.”​</a:t>
            </a:r>
          </a:p>
          <a:p>
            <a:r>
              <a:rPr lang="en-CA" sz="1600" dirty="0"/>
              <a:t>“You've now managed to be smokefree for _________ days, which has already had a positive impact on your health. I’ll be here to ​support you throughout your admission.”​</a:t>
            </a:r>
          </a:p>
        </p:txBody>
      </p:sp>
      <p:grpSp>
        <p:nvGrpSpPr>
          <p:cNvPr id="4" name="Group 3">
            <a:extLst>
              <a:ext uri="{FF2B5EF4-FFF2-40B4-BE49-F238E27FC236}">
                <a16:creationId xmlns:a16="http://schemas.microsoft.com/office/drawing/2014/main" id="{C6B3BE9E-8284-7916-935A-9BF5921C5EE0}"/>
              </a:ext>
            </a:extLst>
          </p:cNvPr>
          <p:cNvGrpSpPr/>
          <p:nvPr/>
        </p:nvGrpSpPr>
        <p:grpSpPr>
          <a:xfrm>
            <a:off x="684212" y="1069615"/>
            <a:ext cx="2726384" cy="4718771"/>
            <a:chOff x="684212" y="1069615"/>
            <a:chExt cx="2726384" cy="4718771"/>
          </a:xfrm>
          <a:effectLst>
            <a:outerShdw blurRad="317500" dist="76200" dir="5400000" algn="ctr" rotWithShape="0">
              <a:srgbClr val="000000">
                <a:alpha val="25000"/>
              </a:srgbClr>
            </a:outerShdw>
          </a:effectLst>
        </p:grpSpPr>
        <p:sp>
          <p:nvSpPr>
            <p:cNvPr id="6" name="Rectangle 5">
              <a:extLst>
                <a:ext uri="{FF2B5EF4-FFF2-40B4-BE49-F238E27FC236}">
                  <a16:creationId xmlns:a16="http://schemas.microsoft.com/office/drawing/2014/main" id="{E026570B-974E-CEBF-CB76-D0BC44BD4639}"/>
                </a:ext>
              </a:extLst>
            </p:cNvPr>
            <p:cNvSpPr/>
            <p:nvPr/>
          </p:nvSpPr>
          <p:spPr bwMode="auto">
            <a:xfrm rot="18900000">
              <a:off x="2937897" y="3192651"/>
              <a:ext cx="472699" cy="472699"/>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7" name="Rounded Rectangle 4">
              <a:extLst>
                <a:ext uri="{FF2B5EF4-FFF2-40B4-BE49-F238E27FC236}">
                  <a16:creationId xmlns:a16="http://schemas.microsoft.com/office/drawing/2014/main" id="{38E6E20E-82A1-8D65-DF4C-7C79F4ADBA51}"/>
                </a:ext>
              </a:extLst>
            </p:cNvPr>
            <p:cNvSpPr/>
            <p:nvPr/>
          </p:nvSpPr>
          <p:spPr bwMode="auto">
            <a:xfrm>
              <a:off x="684212" y="1069615"/>
              <a:ext cx="2601429" cy="4718771"/>
            </a:xfrm>
            <a:prstGeom prst="roundRect">
              <a:avLst>
                <a:gd name="adj" fmla="val 8044"/>
              </a:avLst>
            </a:prstGeom>
            <a:solidFill>
              <a:schemeClr val="accent1"/>
            </a:solidFill>
            <a:ln w="9525">
              <a:noFill/>
              <a:miter lim="800000"/>
              <a:headEnd/>
              <a:tailEnd/>
            </a:ln>
            <a:effectLst/>
          </p:spPr>
          <p:txBody>
            <a:bodyPr rot="0" vert="horz" wrap="square" lIns="0" tIns="0" rIns="0" bIns="0" rtlCol="0" anchor="ctr" anchorCtr="0" upright="1">
              <a:noAutofit/>
            </a:bodyPr>
            <a:lstStyle/>
            <a:p>
              <a:pPr algn="ctr">
                <a:lnSpc>
                  <a:spcPts val="2500"/>
                </a:lnSpc>
                <a:spcAft>
                  <a:spcPts val="1250"/>
                </a:spcAft>
              </a:pPr>
              <a:r>
                <a:rPr lang="en-US" sz="2000" b="1" dirty="0">
                  <a:solidFill>
                    <a:schemeClr val="bg1"/>
                  </a:solidFill>
                  <a:effectLst/>
                  <a:latin typeface="Arial" panose="020B0604020202020204" pitchFamily="34" charset="0"/>
                  <a:ea typeface="Calibri"/>
                  <a:cs typeface="Arial" panose="020B0604020202020204" pitchFamily="34" charset="0"/>
                </a:rPr>
                <a:t>Feedback and reassurance</a:t>
              </a:r>
            </a:p>
          </p:txBody>
        </p:sp>
      </p:grpSp>
    </p:spTree>
    <p:extLst>
      <p:ext uri="{BB962C8B-B14F-4D97-AF65-F5344CB8AC3E}">
        <p14:creationId xmlns:p14="http://schemas.microsoft.com/office/powerpoint/2010/main" val="3025530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5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F76D5DF-D2E7-D41B-CCCC-3CA8BD741F7F}"/>
              </a:ext>
            </a:extLst>
          </p:cNvPr>
          <p:cNvSpPr/>
          <p:nvPr/>
        </p:nvSpPr>
        <p:spPr bwMode="auto">
          <a:xfrm>
            <a:off x="4733364" y="0"/>
            <a:ext cx="4410635" cy="6858000"/>
          </a:xfrm>
          <a:prstGeom prst="rect">
            <a:avLst/>
          </a:prstGeom>
          <a:gradFill>
            <a:gsLst>
              <a:gs pos="0">
                <a:schemeClr val="accent1">
                  <a:lumMod val="5000"/>
                  <a:lumOff val="95000"/>
                  <a:alpha val="0"/>
                </a:schemeClr>
              </a:gs>
              <a:gs pos="100000">
                <a:srgbClr val="DAE4F3"/>
              </a:gs>
            </a:gsLst>
            <a:lin ang="0" scaled="0"/>
          </a:gra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8" name="Picture 7">
            <a:extLst>
              <a:ext uri="{FF2B5EF4-FFF2-40B4-BE49-F238E27FC236}">
                <a16:creationId xmlns:a16="http://schemas.microsoft.com/office/drawing/2014/main" id="{1F416850-474B-88EA-1754-1C4A7DF1D24B}"/>
              </a:ext>
            </a:extLst>
          </p:cNvPr>
          <p:cNvPicPr>
            <a:picLocks noChangeAspect="1"/>
          </p:cNvPicPr>
          <p:nvPr/>
        </p:nvPicPr>
        <p:blipFill rotWithShape="1">
          <a:blip r:embed="rId3">
            <a:alphaModFix amt="50000"/>
          </a:blip>
          <a:srcRect l="23513"/>
          <a:stretch/>
        </p:blipFill>
        <p:spPr>
          <a:xfrm flipH="1">
            <a:off x="0" y="0"/>
            <a:ext cx="6377553" cy="6858000"/>
          </a:xfrm>
          <a:prstGeom prst="rect">
            <a:avLst/>
          </a:prstGeom>
        </p:spPr>
      </p:pic>
      <p:sp>
        <p:nvSpPr>
          <p:cNvPr id="3" name="Text Placeholder 2">
            <a:extLst>
              <a:ext uri="{FF2B5EF4-FFF2-40B4-BE49-F238E27FC236}">
                <a16:creationId xmlns:a16="http://schemas.microsoft.com/office/drawing/2014/main" id="{13E4ED2C-217C-7FEF-EBE0-DBF4E49C636C}"/>
              </a:ext>
            </a:extLst>
          </p:cNvPr>
          <p:cNvSpPr>
            <a:spLocks noGrp="1"/>
          </p:cNvSpPr>
          <p:nvPr>
            <p:ph type="body" idx="4294967295"/>
          </p:nvPr>
        </p:nvSpPr>
        <p:spPr>
          <a:xfrm>
            <a:off x="3917113" y="1069615"/>
            <a:ext cx="4632325" cy="4718771"/>
          </a:xfrm>
        </p:spPr>
        <p:txBody>
          <a:bodyPr anchor="ctr"/>
          <a:lstStyle/>
          <a:p>
            <a:r>
              <a:rPr lang="en-CA" dirty="0"/>
              <a:t>“Being in a smokefree hospital is tough, but it sounds ​like you have coped really well so far”​</a:t>
            </a:r>
          </a:p>
          <a:p>
            <a:pPr>
              <a:lnSpc>
                <a:spcPts val="2100"/>
              </a:lnSpc>
              <a:spcBef>
                <a:spcPts val="0"/>
              </a:spcBef>
              <a:spcAft>
                <a:spcPts val="1800"/>
              </a:spcAft>
            </a:pPr>
            <a:endParaRPr lang="en-CA" dirty="0"/>
          </a:p>
          <a:p>
            <a:pPr>
              <a:spcBef>
                <a:spcPts val="0"/>
              </a:spcBef>
              <a:spcAft>
                <a:spcPts val="1800"/>
              </a:spcAft>
            </a:pPr>
            <a:r>
              <a:rPr lang="en-CA" dirty="0"/>
              <a:t>“Despite all the stress, you’re doing really well and managing to stay smokefree, I'm so pleased you have this opportunity.”​</a:t>
            </a:r>
          </a:p>
          <a:p>
            <a:pPr>
              <a:lnSpc>
                <a:spcPts val="2100"/>
              </a:lnSpc>
              <a:spcBef>
                <a:spcPts val="0"/>
              </a:spcBef>
              <a:spcAft>
                <a:spcPts val="1800"/>
              </a:spcAft>
            </a:pPr>
            <a:endParaRPr lang="en-US" sz="1600" dirty="0"/>
          </a:p>
        </p:txBody>
      </p:sp>
      <p:grpSp>
        <p:nvGrpSpPr>
          <p:cNvPr id="10" name="Group 9">
            <a:extLst>
              <a:ext uri="{FF2B5EF4-FFF2-40B4-BE49-F238E27FC236}">
                <a16:creationId xmlns:a16="http://schemas.microsoft.com/office/drawing/2014/main" id="{8C028001-B35E-F32E-1B93-0BAA9F6A50C5}"/>
              </a:ext>
            </a:extLst>
          </p:cNvPr>
          <p:cNvGrpSpPr/>
          <p:nvPr/>
        </p:nvGrpSpPr>
        <p:grpSpPr>
          <a:xfrm>
            <a:off x="684212" y="1069615"/>
            <a:ext cx="2726384" cy="4718771"/>
            <a:chOff x="684212" y="1069615"/>
            <a:chExt cx="2726384" cy="4718771"/>
          </a:xfrm>
          <a:effectLst>
            <a:outerShdw blurRad="317500" dist="76200" dir="5400000" algn="ctr" rotWithShape="0">
              <a:srgbClr val="000000">
                <a:alpha val="25000"/>
              </a:srgbClr>
            </a:outerShdw>
          </a:effectLst>
        </p:grpSpPr>
        <p:sp>
          <p:nvSpPr>
            <p:cNvPr id="9" name="Rectangle 8">
              <a:extLst>
                <a:ext uri="{FF2B5EF4-FFF2-40B4-BE49-F238E27FC236}">
                  <a16:creationId xmlns:a16="http://schemas.microsoft.com/office/drawing/2014/main" id="{5AC20326-625F-B8D0-2DAB-F7194CDBE363}"/>
                </a:ext>
              </a:extLst>
            </p:cNvPr>
            <p:cNvSpPr/>
            <p:nvPr/>
          </p:nvSpPr>
          <p:spPr bwMode="auto">
            <a:xfrm rot="18900000">
              <a:off x="2937897" y="3192651"/>
              <a:ext cx="472699" cy="472699"/>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5" name="Rounded Rectangle 4">
              <a:extLst>
                <a:ext uri="{FF2B5EF4-FFF2-40B4-BE49-F238E27FC236}">
                  <a16:creationId xmlns:a16="http://schemas.microsoft.com/office/drawing/2014/main" id="{6ABC2B62-341A-64C0-AE82-6A21281DF2EE}"/>
                </a:ext>
              </a:extLst>
            </p:cNvPr>
            <p:cNvSpPr/>
            <p:nvPr/>
          </p:nvSpPr>
          <p:spPr bwMode="auto">
            <a:xfrm>
              <a:off x="684212" y="1069615"/>
              <a:ext cx="2601429" cy="4718771"/>
            </a:xfrm>
            <a:prstGeom prst="roundRect">
              <a:avLst>
                <a:gd name="adj" fmla="val 8044"/>
              </a:avLst>
            </a:prstGeom>
            <a:solidFill>
              <a:schemeClr val="accent1"/>
            </a:solidFill>
            <a:ln w="9525">
              <a:noFill/>
              <a:miter lim="800000"/>
              <a:headEnd/>
              <a:tailEnd/>
            </a:ln>
            <a:effectLst/>
          </p:spPr>
          <p:txBody>
            <a:bodyPr rot="0" vert="horz" wrap="square" lIns="0" tIns="0" rIns="0" bIns="0" rtlCol="0" anchor="ctr" anchorCtr="0" upright="1">
              <a:noAutofit/>
            </a:bodyPr>
            <a:lstStyle/>
            <a:p>
              <a:pPr algn="ctr">
                <a:lnSpc>
                  <a:spcPts val="2500"/>
                </a:lnSpc>
                <a:spcAft>
                  <a:spcPts val="1250"/>
                </a:spcAft>
              </a:pPr>
              <a:r>
                <a:rPr lang="en-US" sz="2000" b="1" dirty="0">
                  <a:solidFill>
                    <a:schemeClr val="bg1"/>
                  </a:solidFill>
                  <a:effectLst/>
                  <a:latin typeface="Arial" panose="020B0604020202020204" pitchFamily="34" charset="0"/>
                  <a:ea typeface="Calibri"/>
                  <a:cs typeface="Arial" panose="020B0604020202020204" pitchFamily="34" charset="0"/>
                </a:rPr>
                <a:t>Affirmations</a:t>
              </a:r>
            </a:p>
          </p:txBody>
        </p:sp>
      </p:grpSp>
      <p:sp>
        <p:nvSpPr>
          <p:cNvPr id="4" name="Footer Placeholder 3">
            <a:extLst>
              <a:ext uri="{FF2B5EF4-FFF2-40B4-BE49-F238E27FC236}">
                <a16:creationId xmlns:a16="http://schemas.microsoft.com/office/drawing/2014/main" id="{66FC1D35-D2D2-AAC7-8F71-7323AB091DC8}"/>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1956953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B0D5B789-EF46-6644-8513-41599CE8C72D}"/>
              </a:ext>
            </a:extLst>
          </p:cNvPr>
          <p:cNvGrpSpPr/>
          <p:nvPr/>
        </p:nvGrpSpPr>
        <p:grpSpPr>
          <a:xfrm>
            <a:off x="0" y="594176"/>
            <a:ext cx="9144000" cy="5716083"/>
            <a:chOff x="0" y="594176"/>
            <a:chExt cx="9144000" cy="5716083"/>
          </a:xfrm>
        </p:grpSpPr>
        <p:sp>
          <p:nvSpPr>
            <p:cNvPr id="2" name="Subtitle 2">
              <a:extLst>
                <a:ext uri="{FF2B5EF4-FFF2-40B4-BE49-F238E27FC236}">
                  <a16:creationId xmlns:a16="http://schemas.microsoft.com/office/drawing/2014/main" id="{0A7890DA-4BBA-97EE-D45A-E50E9554E4C3}"/>
                </a:ext>
              </a:extLst>
            </p:cNvPr>
            <p:cNvSpPr txBox="1">
              <a:spLocks/>
            </p:cNvSpPr>
            <p:nvPr/>
          </p:nvSpPr>
          <p:spPr>
            <a:xfrm>
              <a:off x="0" y="594176"/>
              <a:ext cx="9144000" cy="512325"/>
            </a:xfrm>
            <a:prstGeom prst="rect">
              <a:avLst/>
            </a:prstGeom>
          </p:spPr>
          <p:txBody>
            <a:bodyPr anchor="t"/>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spcAft>
                  <a:spcPts val="0"/>
                </a:spcAft>
                <a:buNone/>
              </a:pPr>
              <a:r>
                <a:rPr lang="en-US" sz="2200" b="1" dirty="0">
                  <a:solidFill>
                    <a:schemeClr val="accent3"/>
                  </a:solidFill>
                  <a:effectLst>
                    <a:outerShdw blurRad="254000" dist="38100" dir="5400000" algn="ctr" rotWithShape="0">
                      <a:srgbClr val="000000">
                        <a:alpha val="0"/>
                      </a:srgbClr>
                    </a:outerShdw>
                  </a:effectLst>
                </a:rPr>
                <a:t>Skills practice:</a:t>
              </a:r>
              <a:endParaRPr lang="en-US" sz="3200" b="1" dirty="0">
                <a:solidFill>
                  <a:schemeClr val="accent3"/>
                </a:solidFill>
                <a:effectLst>
                  <a:outerShdw blurRad="254000" dist="38100" dir="5400000" algn="ctr" rotWithShape="0">
                    <a:srgbClr val="000000">
                      <a:alpha val="15000"/>
                    </a:srgbClr>
                  </a:outerShdw>
                </a:effectLst>
              </a:endParaRPr>
            </a:p>
          </p:txBody>
        </p:sp>
        <p:sp>
          <p:nvSpPr>
            <p:cNvPr id="5" name="Subtitle 2">
              <a:extLst>
                <a:ext uri="{FF2B5EF4-FFF2-40B4-BE49-F238E27FC236}">
                  <a16:creationId xmlns:a16="http://schemas.microsoft.com/office/drawing/2014/main" id="{AE197836-B10B-B6C2-50C5-B13908F8CD39}"/>
                </a:ext>
              </a:extLst>
            </p:cNvPr>
            <p:cNvSpPr txBox="1">
              <a:spLocks/>
            </p:cNvSpPr>
            <p:nvPr/>
          </p:nvSpPr>
          <p:spPr bwMode="auto">
            <a:xfrm>
              <a:off x="0" y="3046901"/>
              <a:ext cx="9144000" cy="4128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0" indent="0" algn="l" defTabSz="457200" rtl="0" eaLnBrk="0" fontAlgn="base" hangingPunct="0">
                <a:lnSpc>
                  <a:spcPts val="3800"/>
                </a:lnSpc>
                <a:spcBef>
                  <a:spcPts val="1500"/>
                </a:spcBef>
                <a:spcAft>
                  <a:spcPts val="1500"/>
                </a:spcAft>
                <a:buClr>
                  <a:srgbClr val="00B1FF"/>
                </a:buClr>
                <a:buSzPct val="120000"/>
                <a:buFont typeface="Lucida Grande" panose="020B0600040502020204" pitchFamily="34" charset="0"/>
                <a:buNone/>
                <a:defRPr sz="2800" b="1" i="0" kern="1200">
                  <a:solidFill>
                    <a:schemeClr val="bg1"/>
                  </a:solidFill>
                  <a:effectLst>
                    <a:outerShdw blurRad="254000" dist="76200" dir="5400000" algn="ctr" rotWithShape="0">
                      <a:srgbClr val="000000">
                        <a:alpha val="50000"/>
                      </a:srgbClr>
                    </a:outerShdw>
                  </a:effectLst>
                  <a:latin typeface="Century Gothic" panose="020B0502020202020204" pitchFamily="34" charset="0"/>
                  <a:ea typeface="Geneva" pitchFamily="-109" charset="0"/>
                  <a:cs typeface="Century Gothic" panose="020B0502020202020204" pitchFamily="34" charset="0"/>
                </a:defRPr>
              </a:lvl1pPr>
              <a:lvl2pPr marL="4572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2pPr>
              <a:lvl3pPr marL="9144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3pPr>
              <a:lvl4pPr marL="13716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4pPr>
              <a:lvl5pPr marL="18288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5pPr>
              <a:lvl6pPr marL="2286000" indent="0" algn="ctr" defTabSz="313200" rtl="0" eaLnBrk="1" latinLnBrk="0" hangingPunct="1">
                <a:lnSpc>
                  <a:spcPts val="2400"/>
                </a:lnSpc>
                <a:spcBef>
                  <a:spcPts val="500"/>
                </a:spcBef>
                <a:spcAft>
                  <a:spcPts val="500"/>
                </a:spcAft>
                <a:buClr>
                  <a:schemeClr val="tx1"/>
                </a:buClr>
                <a:buFont typeface="System Font Regular"/>
                <a:buNone/>
                <a:tabLst>
                  <a:tab pos="287338" algn="l"/>
                </a:tabLst>
                <a:defRPr sz="1800" b="0" i="0" kern="1200">
                  <a:solidFill>
                    <a:schemeClr val="tx1">
                      <a:tint val="75000"/>
                    </a:schemeClr>
                  </a:solidFill>
                  <a:latin typeface="Century Gothic" panose="020B0502020202020204" pitchFamily="34" charset="0"/>
                  <a:ea typeface="+mn-ea"/>
                  <a:cs typeface="+mn-cs"/>
                </a:defRPr>
              </a:lvl6pPr>
              <a:lvl7pPr marL="2743200" indent="0" algn="ctr" defTabSz="313200" rtl="0" eaLnBrk="1" latinLnBrk="0" hangingPunct="1">
                <a:spcBef>
                  <a:spcPct val="20000"/>
                </a:spcBef>
                <a:buFont typeface="System Font Regular"/>
                <a:buNone/>
                <a:tabLst>
                  <a:tab pos="288000" algn="l"/>
                </a:tabLst>
                <a:defRPr sz="2000" b="0" i="0" kern="1200">
                  <a:solidFill>
                    <a:schemeClr val="tx1">
                      <a:tint val="75000"/>
                    </a:schemeClr>
                  </a:solidFill>
                  <a:latin typeface="Century Gothic" panose="020B0502020202020204" pitchFamily="34" charset="0"/>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ctr">
                <a:lnSpc>
                  <a:spcPts val="1800"/>
                </a:lnSpc>
                <a:spcBef>
                  <a:spcPts val="0"/>
                </a:spcBef>
                <a:spcAft>
                  <a:spcPts val="0"/>
                </a:spcAft>
              </a:pPr>
              <a:r>
                <a:rPr lang="en-US" sz="1800" dirty="0">
                  <a:solidFill>
                    <a:schemeClr val="accent3"/>
                  </a:solidFill>
                  <a:effectLst>
                    <a:outerShdw blurRad="254000" dist="76200" dir="5400000" algn="ctr" rotWithShape="0">
                      <a:srgbClr val="000000">
                        <a:alpha val="0"/>
                      </a:srgbClr>
                    </a:outerShdw>
                  </a:effectLst>
                  <a:latin typeface="Arial" panose="020B0604020202020204" pitchFamily="34" charset="0"/>
                  <a:cs typeface="Arial" panose="020B0604020202020204" pitchFamily="34" charset="0"/>
                </a:rPr>
                <a:t>5 minutes</a:t>
              </a:r>
              <a:endParaRPr lang="en-US" sz="1800" dirty="0">
                <a:solidFill>
                  <a:schemeClr val="accent3"/>
                </a:solidFill>
                <a:effectLst>
                  <a:outerShdw blurRad="254000" dist="76200" dir="5400000" algn="ctr" rotWithShape="0">
                    <a:srgbClr val="000000">
                      <a:alpha val="15000"/>
                    </a:srgbClr>
                  </a:outerShdw>
                </a:effectLst>
                <a:latin typeface="Arial" panose="020B0604020202020204" pitchFamily="34" charset="0"/>
                <a:cs typeface="Arial" panose="020B0604020202020204" pitchFamily="34" charset="0"/>
              </a:endParaRPr>
            </a:p>
          </p:txBody>
        </p:sp>
        <p:sp>
          <p:nvSpPr>
            <p:cNvPr id="6" name="Subtitle 2">
              <a:extLst>
                <a:ext uri="{FF2B5EF4-FFF2-40B4-BE49-F238E27FC236}">
                  <a16:creationId xmlns:a16="http://schemas.microsoft.com/office/drawing/2014/main" id="{883DB8D9-8E5E-46D5-D4FC-C6756B269188}"/>
                </a:ext>
              </a:extLst>
            </p:cNvPr>
            <p:cNvSpPr txBox="1">
              <a:spLocks/>
            </p:cNvSpPr>
            <p:nvPr/>
          </p:nvSpPr>
          <p:spPr>
            <a:xfrm>
              <a:off x="0" y="1083449"/>
              <a:ext cx="9144000" cy="1119364"/>
            </a:xfrm>
            <a:prstGeom prst="rect">
              <a:avLst/>
            </a:prstGeom>
          </p:spPr>
          <p:txBody>
            <a:bodyPr anchor="t"/>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ts val="4000"/>
                </a:lnSpc>
                <a:spcBef>
                  <a:spcPts val="0"/>
                </a:spcBef>
                <a:spcAft>
                  <a:spcPts val="0"/>
                </a:spcAft>
                <a:buNone/>
              </a:pPr>
              <a:r>
                <a:rPr lang="en-US" sz="3000" b="1" dirty="0">
                  <a:solidFill>
                    <a:schemeClr val="bg1"/>
                  </a:solidFill>
                  <a:effectLst>
                    <a:outerShdw blurRad="254000" dist="38100" dir="5400000" algn="ctr" rotWithShape="0">
                      <a:srgbClr val="000000">
                        <a:alpha val="15000"/>
                      </a:srgbClr>
                    </a:outerShdw>
                  </a:effectLst>
                </a:rPr>
                <a:t>‘Something I’ve been </a:t>
              </a:r>
              <a:br>
                <a:rPr lang="en-US" sz="3000" b="1" dirty="0">
                  <a:solidFill>
                    <a:schemeClr val="bg1"/>
                  </a:solidFill>
                  <a:effectLst>
                    <a:outerShdw blurRad="254000" dist="38100" dir="5400000" algn="ctr" rotWithShape="0">
                      <a:srgbClr val="000000">
                        <a:alpha val="15000"/>
                      </a:srgbClr>
                    </a:outerShdw>
                  </a:effectLst>
                </a:rPr>
              </a:br>
              <a:r>
                <a:rPr lang="en-US" sz="3000" b="1" dirty="0">
                  <a:solidFill>
                    <a:schemeClr val="bg1"/>
                  </a:solidFill>
                  <a:effectLst>
                    <a:outerShdw blurRad="254000" dist="38100" dir="5400000" algn="ctr" rotWithShape="0">
                      <a:srgbClr val="000000">
                        <a:alpha val="15000"/>
                      </a:srgbClr>
                    </a:outerShdw>
                  </a:effectLst>
                </a:rPr>
                <a:t>meaning to do for ages’</a:t>
              </a:r>
            </a:p>
          </p:txBody>
        </p:sp>
        <p:sp>
          <p:nvSpPr>
            <p:cNvPr id="7" name="Subtitle 2">
              <a:extLst>
                <a:ext uri="{FF2B5EF4-FFF2-40B4-BE49-F238E27FC236}">
                  <a16:creationId xmlns:a16="http://schemas.microsoft.com/office/drawing/2014/main" id="{B53BE23E-28B4-7D26-323D-CC0E7B2359B8}"/>
                </a:ext>
              </a:extLst>
            </p:cNvPr>
            <p:cNvSpPr txBox="1">
              <a:spLocks/>
            </p:cNvSpPr>
            <p:nvPr/>
          </p:nvSpPr>
          <p:spPr bwMode="auto">
            <a:xfrm>
              <a:off x="0" y="2269543"/>
              <a:ext cx="9144000" cy="6356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0" indent="0" algn="l" defTabSz="457200" rtl="0" eaLnBrk="0" fontAlgn="base" hangingPunct="0">
                <a:lnSpc>
                  <a:spcPts val="3800"/>
                </a:lnSpc>
                <a:spcBef>
                  <a:spcPts val="1500"/>
                </a:spcBef>
                <a:spcAft>
                  <a:spcPts val="1500"/>
                </a:spcAft>
                <a:buClr>
                  <a:srgbClr val="00B1FF"/>
                </a:buClr>
                <a:buSzPct val="120000"/>
                <a:buFont typeface="Lucida Grande" panose="020B0600040502020204" pitchFamily="34" charset="0"/>
                <a:buNone/>
                <a:defRPr sz="2800" b="1" i="0" kern="1200">
                  <a:solidFill>
                    <a:schemeClr val="bg1"/>
                  </a:solidFill>
                  <a:effectLst>
                    <a:outerShdw blurRad="254000" dist="76200" dir="5400000" algn="ctr" rotWithShape="0">
                      <a:srgbClr val="000000">
                        <a:alpha val="50000"/>
                      </a:srgbClr>
                    </a:outerShdw>
                  </a:effectLst>
                  <a:latin typeface="Century Gothic" panose="020B0502020202020204" pitchFamily="34" charset="0"/>
                  <a:ea typeface="Geneva" pitchFamily="-109" charset="0"/>
                  <a:cs typeface="Century Gothic" panose="020B0502020202020204" pitchFamily="34" charset="0"/>
                </a:defRPr>
              </a:lvl1pPr>
              <a:lvl2pPr marL="4572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2pPr>
              <a:lvl3pPr marL="9144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3pPr>
              <a:lvl4pPr marL="13716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4pPr>
              <a:lvl5pPr marL="18288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5pPr>
              <a:lvl6pPr marL="2286000" indent="0" algn="ctr" defTabSz="313200" rtl="0" eaLnBrk="1" latinLnBrk="0" hangingPunct="1">
                <a:lnSpc>
                  <a:spcPts val="2400"/>
                </a:lnSpc>
                <a:spcBef>
                  <a:spcPts val="500"/>
                </a:spcBef>
                <a:spcAft>
                  <a:spcPts val="500"/>
                </a:spcAft>
                <a:buClr>
                  <a:schemeClr val="tx1"/>
                </a:buClr>
                <a:buFont typeface="System Font Regular"/>
                <a:buNone/>
                <a:tabLst>
                  <a:tab pos="287338" algn="l"/>
                </a:tabLst>
                <a:defRPr sz="1800" b="0" i="0" kern="1200">
                  <a:solidFill>
                    <a:schemeClr val="tx1">
                      <a:tint val="75000"/>
                    </a:schemeClr>
                  </a:solidFill>
                  <a:latin typeface="Century Gothic" panose="020B0502020202020204" pitchFamily="34" charset="0"/>
                  <a:ea typeface="+mn-ea"/>
                  <a:cs typeface="+mn-cs"/>
                </a:defRPr>
              </a:lvl6pPr>
              <a:lvl7pPr marL="2743200" indent="0" algn="ctr" defTabSz="313200" rtl="0" eaLnBrk="1" latinLnBrk="0" hangingPunct="1">
                <a:spcBef>
                  <a:spcPct val="20000"/>
                </a:spcBef>
                <a:buFont typeface="System Font Regular"/>
                <a:buNone/>
                <a:tabLst>
                  <a:tab pos="288000" algn="l"/>
                </a:tabLst>
                <a:defRPr sz="2000" b="0" i="0" kern="1200">
                  <a:solidFill>
                    <a:schemeClr val="tx1">
                      <a:tint val="75000"/>
                    </a:schemeClr>
                  </a:solidFill>
                  <a:latin typeface="Century Gothic" panose="020B0502020202020204" pitchFamily="34" charset="0"/>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ctr">
                <a:lnSpc>
                  <a:spcPts val="2000"/>
                </a:lnSpc>
                <a:spcBef>
                  <a:spcPts val="0"/>
                </a:spcBef>
                <a:spcAft>
                  <a:spcPts val="0"/>
                </a:spcAft>
              </a:pPr>
              <a:r>
                <a:rPr lang="en-US" sz="1400" b="0" dirty="0">
                  <a:effectLst>
                    <a:outerShdw blurRad="254000" dist="76200" dir="5400000" algn="ctr" rotWithShape="0">
                      <a:srgbClr val="000000">
                        <a:alpha val="15000"/>
                      </a:srgbClr>
                    </a:outerShdw>
                  </a:effectLst>
                  <a:latin typeface="Arial" panose="020B0604020202020204" pitchFamily="34" charset="0"/>
                  <a:cs typeface="Arial" panose="020B0604020202020204" pitchFamily="34" charset="0"/>
                </a:rPr>
                <a:t>(e.g. clearing up the house, sorting paperwork, </a:t>
              </a:r>
              <a:br>
                <a:rPr lang="en-US" sz="1400" b="0" dirty="0">
                  <a:effectLst>
                    <a:outerShdw blurRad="254000" dist="76200" dir="5400000" algn="ctr" rotWithShape="0">
                      <a:srgbClr val="000000">
                        <a:alpha val="15000"/>
                      </a:srgbClr>
                    </a:outerShdw>
                  </a:effectLst>
                  <a:latin typeface="Arial" panose="020B0604020202020204" pitchFamily="34" charset="0"/>
                  <a:cs typeface="Arial" panose="020B0604020202020204" pitchFamily="34" charset="0"/>
                </a:rPr>
              </a:br>
              <a:r>
                <a:rPr lang="en-US" sz="1400" b="0" dirty="0">
                  <a:effectLst>
                    <a:outerShdw blurRad="254000" dist="76200" dir="5400000" algn="ctr" rotWithShape="0">
                      <a:srgbClr val="000000">
                        <a:alpha val="15000"/>
                      </a:srgbClr>
                    </a:outerShdw>
                  </a:effectLst>
                  <a:latin typeface="Arial" panose="020B0604020202020204" pitchFamily="34" charset="0"/>
                  <a:cs typeface="Arial" panose="020B0604020202020204" pitchFamily="34" charset="0"/>
                </a:rPr>
                <a:t>decorating or completing course work)</a:t>
              </a:r>
              <a:endParaRPr lang="en-US" sz="1800" dirty="0">
                <a:effectLst>
                  <a:outerShdw blurRad="254000" dist="76200" dir="5400000" algn="ctr" rotWithShape="0">
                    <a:srgbClr val="000000">
                      <a:alpha val="15000"/>
                    </a:srgbClr>
                  </a:outerShdw>
                </a:effectLst>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6FCBE6F2-DA6E-53A4-8332-65A2A12166E3}"/>
                </a:ext>
              </a:extLst>
            </p:cNvPr>
            <p:cNvPicPr>
              <a:picLocks noChangeAspect="1"/>
            </p:cNvPicPr>
            <p:nvPr/>
          </p:nvPicPr>
          <p:blipFill>
            <a:blip r:embed="rId3"/>
            <a:stretch>
              <a:fillRect/>
            </a:stretch>
          </p:blipFill>
          <p:spPr>
            <a:xfrm>
              <a:off x="2543079" y="3662896"/>
              <a:ext cx="4057843" cy="2647363"/>
            </a:xfrm>
            <a:prstGeom prst="rect">
              <a:avLst/>
            </a:prstGeom>
            <a:effectLst>
              <a:outerShdw blurRad="317500" dist="76200" dir="5400000" algn="ctr" rotWithShape="0">
                <a:srgbClr val="000000">
                  <a:alpha val="50000"/>
                </a:srgbClr>
              </a:outerShdw>
            </a:effectLst>
          </p:spPr>
        </p:pic>
      </p:grpSp>
    </p:spTree>
    <p:extLst>
      <p:ext uri="{BB962C8B-B14F-4D97-AF65-F5344CB8AC3E}">
        <p14:creationId xmlns:p14="http://schemas.microsoft.com/office/powerpoint/2010/main" val="585254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07A55-4FA1-1268-B33E-7DD0000C0E3A}"/>
              </a:ext>
            </a:extLst>
          </p:cNvPr>
          <p:cNvSpPr>
            <a:spLocks noGrp="1"/>
          </p:cNvSpPr>
          <p:nvPr>
            <p:ph type="title"/>
          </p:nvPr>
        </p:nvSpPr>
        <p:spPr/>
        <p:txBody>
          <a:bodyPr/>
          <a:lstStyle/>
          <a:p>
            <a:r>
              <a:rPr lang="en-US" dirty="0">
                <a:latin typeface="Arial"/>
                <a:cs typeface="Arial"/>
              </a:rPr>
              <a:t>We help patients by: </a:t>
            </a:r>
            <a:endParaRPr lang="en-US" dirty="0"/>
          </a:p>
        </p:txBody>
      </p:sp>
      <p:sp>
        <p:nvSpPr>
          <p:cNvPr id="3" name="Text Placeholder 2">
            <a:extLst>
              <a:ext uri="{FF2B5EF4-FFF2-40B4-BE49-F238E27FC236}">
                <a16:creationId xmlns:a16="http://schemas.microsoft.com/office/drawing/2014/main" id="{27D11EA6-2B89-1764-FD32-CCAE27203E3E}"/>
              </a:ext>
            </a:extLst>
          </p:cNvPr>
          <p:cNvSpPr>
            <a:spLocks noGrp="1"/>
          </p:cNvSpPr>
          <p:nvPr>
            <p:ph type="body" idx="12"/>
          </p:nvPr>
        </p:nvSpPr>
        <p:spPr>
          <a:xfrm>
            <a:off x="521120" y="1519592"/>
            <a:ext cx="7966604" cy="4191000"/>
          </a:xfrm>
        </p:spPr>
        <p:txBody>
          <a:bodyPr/>
          <a:lstStyle/>
          <a:p>
            <a:pPr marL="285750" indent="-285750"/>
            <a:r>
              <a:rPr lang="en-US" sz="1600" b="1" dirty="0">
                <a:solidFill>
                  <a:srgbClr val="005EB8"/>
                </a:solidFill>
                <a:latin typeface="Arial"/>
                <a:cs typeface="Arial"/>
              </a:rPr>
              <a:t>Build rapport</a:t>
            </a:r>
            <a:r>
              <a:rPr lang="en-US" sz="1600" b="1" dirty="0">
                <a:solidFill>
                  <a:srgbClr val="00B0F0"/>
                </a:solidFill>
                <a:latin typeface="Arial"/>
                <a:cs typeface="Arial"/>
              </a:rPr>
              <a:t>: </a:t>
            </a:r>
            <a:r>
              <a:rPr lang="en-US" sz="1600" dirty="0">
                <a:latin typeface="Arial"/>
                <a:cs typeface="Arial"/>
              </a:rPr>
              <a:t>this ‘opens the door’ for effective conversations </a:t>
            </a:r>
            <a:endParaRPr lang="en-US" sz="1600" dirty="0"/>
          </a:p>
          <a:p>
            <a:pPr marL="287655" indent="-288290"/>
            <a:r>
              <a:rPr lang="en-US" sz="1600" dirty="0">
                <a:latin typeface="Arial"/>
                <a:cs typeface="Arial"/>
              </a:rPr>
              <a:t>Use </a:t>
            </a:r>
            <a:r>
              <a:rPr lang="en-US" sz="1600" b="1" dirty="0">
                <a:solidFill>
                  <a:srgbClr val="005EB8"/>
                </a:solidFill>
                <a:latin typeface="Arial"/>
                <a:cs typeface="Arial"/>
              </a:rPr>
              <a:t>open ended questions</a:t>
            </a:r>
            <a:r>
              <a:rPr lang="en-US" sz="1600" dirty="0">
                <a:solidFill>
                  <a:srgbClr val="005EB8"/>
                </a:solidFill>
                <a:latin typeface="Arial"/>
                <a:cs typeface="Arial"/>
              </a:rPr>
              <a:t> </a:t>
            </a:r>
            <a:r>
              <a:rPr lang="en-US" sz="1600" dirty="0">
                <a:latin typeface="Arial"/>
                <a:cs typeface="Arial"/>
              </a:rPr>
              <a:t>and </a:t>
            </a:r>
            <a:r>
              <a:rPr lang="en-US" sz="1600" b="1" dirty="0">
                <a:solidFill>
                  <a:srgbClr val="005EB8"/>
                </a:solidFill>
                <a:latin typeface="Arial"/>
                <a:cs typeface="Arial"/>
              </a:rPr>
              <a:t>reflective listening</a:t>
            </a:r>
            <a:r>
              <a:rPr lang="en-US" sz="1600" dirty="0">
                <a:solidFill>
                  <a:srgbClr val="005EB8"/>
                </a:solidFill>
                <a:latin typeface="Arial"/>
                <a:cs typeface="Arial"/>
              </a:rPr>
              <a:t> </a:t>
            </a:r>
            <a:r>
              <a:rPr lang="en-US" sz="1600" dirty="0">
                <a:latin typeface="Arial"/>
                <a:cs typeface="Arial"/>
              </a:rPr>
              <a:t>to explore issues</a:t>
            </a:r>
          </a:p>
          <a:p>
            <a:pPr marL="287655" indent="-288290"/>
            <a:r>
              <a:rPr lang="en-US" sz="1600" dirty="0">
                <a:latin typeface="Arial"/>
                <a:cs typeface="Arial"/>
              </a:rPr>
              <a:t>Provide </a:t>
            </a:r>
            <a:r>
              <a:rPr lang="en-US" sz="1600" b="1" dirty="0">
                <a:solidFill>
                  <a:srgbClr val="005EB8"/>
                </a:solidFill>
                <a:latin typeface="Arial"/>
                <a:cs typeface="Arial"/>
              </a:rPr>
              <a:t>feedback</a:t>
            </a:r>
            <a:r>
              <a:rPr lang="en-US" sz="1600" dirty="0">
                <a:latin typeface="Arial"/>
                <a:cs typeface="Arial"/>
              </a:rPr>
              <a:t> and </a:t>
            </a:r>
            <a:r>
              <a:rPr lang="en-US" sz="1600" b="1" dirty="0">
                <a:solidFill>
                  <a:srgbClr val="005EB8"/>
                </a:solidFill>
                <a:latin typeface="Arial"/>
                <a:cs typeface="Arial"/>
              </a:rPr>
              <a:t>affirmations</a:t>
            </a:r>
            <a:r>
              <a:rPr lang="en-US" sz="1600" dirty="0">
                <a:solidFill>
                  <a:srgbClr val="00B0F0"/>
                </a:solidFill>
                <a:latin typeface="Arial"/>
                <a:cs typeface="Arial"/>
              </a:rPr>
              <a:t> </a:t>
            </a:r>
            <a:r>
              <a:rPr lang="en-US" sz="1600" dirty="0">
                <a:latin typeface="Arial"/>
                <a:cs typeface="Arial"/>
              </a:rPr>
              <a:t>to build rapport and </a:t>
            </a:r>
            <a:r>
              <a:rPr lang="en-US" sz="1600" b="1" dirty="0">
                <a:solidFill>
                  <a:srgbClr val="005EB8"/>
                </a:solidFill>
                <a:latin typeface="Arial"/>
                <a:cs typeface="Arial"/>
              </a:rPr>
              <a:t>boost confidence</a:t>
            </a:r>
          </a:p>
          <a:p>
            <a:pPr marL="287655" indent="-288290"/>
            <a:r>
              <a:rPr lang="en-US" sz="1600" dirty="0">
                <a:latin typeface="Arial"/>
                <a:cs typeface="Arial"/>
              </a:rPr>
              <a:t>Encourage patients to </a:t>
            </a:r>
            <a:r>
              <a:rPr lang="en-US" sz="1600" b="1" dirty="0">
                <a:solidFill>
                  <a:srgbClr val="005EB8"/>
                </a:solidFill>
                <a:latin typeface="Arial"/>
                <a:cs typeface="Arial"/>
              </a:rPr>
              <a:t>come up with their own solutions </a:t>
            </a:r>
            <a:endParaRPr lang="en-US" sz="1600" b="1" dirty="0">
              <a:solidFill>
                <a:srgbClr val="005EB8"/>
              </a:solidFill>
            </a:endParaRPr>
          </a:p>
          <a:p>
            <a:pPr marL="287655" indent="-288290">
              <a:spcAft>
                <a:spcPts val="1000"/>
              </a:spcAft>
            </a:pPr>
            <a:r>
              <a:rPr lang="en-US" sz="1600" dirty="0">
                <a:solidFill>
                  <a:srgbClr val="414141"/>
                </a:solidFill>
                <a:latin typeface="Arial"/>
                <a:cs typeface="Arial"/>
              </a:rPr>
              <a:t>Using a </a:t>
            </a:r>
            <a:r>
              <a:rPr lang="en-US" sz="1600" b="1" dirty="0">
                <a:solidFill>
                  <a:schemeClr val="accent1"/>
                </a:solidFill>
                <a:latin typeface="Arial"/>
                <a:cs typeface="Arial"/>
              </a:rPr>
              <a:t>guiding style </a:t>
            </a:r>
            <a:r>
              <a:rPr lang="en-US" sz="1600" dirty="0">
                <a:solidFill>
                  <a:srgbClr val="414141"/>
                </a:solidFill>
                <a:latin typeface="Arial"/>
                <a:cs typeface="Arial"/>
              </a:rPr>
              <a:t>(compared to directing)</a:t>
            </a:r>
            <a:endParaRPr lang="en-US" sz="1600" dirty="0">
              <a:solidFill>
                <a:srgbClr val="000000"/>
              </a:solidFill>
              <a:latin typeface="Arial"/>
              <a:cs typeface="Arial"/>
            </a:endParaRPr>
          </a:p>
          <a:p>
            <a:pPr marL="287655" indent="-288290">
              <a:spcAft>
                <a:spcPts val="1000"/>
              </a:spcAft>
            </a:pPr>
            <a:r>
              <a:rPr lang="en-US" sz="1600" b="1" dirty="0">
                <a:solidFill>
                  <a:schemeClr val="accent1"/>
                </a:solidFill>
                <a:latin typeface="Arial"/>
                <a:cs typeface="Arial"/>
              </a:rPr>
              <a:t>Rolling with resistance </a:t>
            </a:r>
          </a:p>
          <a:p>
            <a:pPr marL="287655" indent="-288290">
              <a:spcAft>
                <a:spcPts val="1000"/>
              </a:spcAft>
            </a:pPr>
            <a:r>
              <a:rPr lang="en-US" sz="1600" dirty="0">
                <a:solidFill>
                  <a:srgbClr val="414141"/>
                </a:solidFill>
                <a:latin typeface="Arial"/>
                <a:cs typeface="Arial"/>
              </a:rPr>
              <a:t>Trusting that the patient is the </a:t>
            </a:r>
            <a:r>
              <a:rPr lang="en-US" sz="1600" b="1" dirty="0">
                <a:solidFill>
                  <a:schemeClr val="accent1"/>
                </a:solidFill>
                <a:latin typeface="Arial"/>
                <a:cs typeface="Arial"/>
              </a:rPr>
              <a:t>best expert in their own life</a:t>
            </a:r>
          </a:p>
          <a:p>
            <a:pPr marL="287655" indent="-288290"/>
            <a:r>
              <a:rPr lang="en-US" sz="1600" dirty="0">
                <a:latin typeface="Arial"/>
                <a:cs typeface="Arial"/>
              </a:rPr>
              <a:t>Provide a </a:t>
            </a:r>
            <a:r>
              <a:rPr lang="en-US" sz="1600" b="1" dirty="0">
                <a:solidFill>
                  <a:srgbClr val="005EB8"/>
                </a:solidFill>
                <a:latin typeface="Arial"/>
                <a:cs typeface="Arial"/>
              </a:rPr>
              <a:t>summary</a:t>
            </a:r>
          </a:p>
        </p:txBody>
      </p:sp>
      <p:sp>
        <p:nvSpPr>
          <p:cNvPr id="5" name="Footer Placeholder 3">
            <a:extLst>
              <a:ext uri="{FF2B5EF4-FFF2-40B4-BE49-F238E27FC236}">
                <a16:creationId xmlns:a16="http://schemas.microsoft.com/office/drawing/2014/main" id="{F352A6B9-6BB7-BA67-5557-398E19D7B7DE}"/>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25365382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10F07281-8D2D-8A17-57EA-F2FDCAB39008}"/>
              </a:ext>
            </a:extLst>
          </p:cNvPr>
          <p:cNvGrpSpPr/>
          <p:nvPr/>
        </p:nvGrpSpPr>
        <p:grpSpPr>
          <a:xfrm>
            <a:off x="0" y="633046"/>
            <a:ext cx="9144000" cy="6224954"/>
            <a:chOff x="0" y="633046"/>
            <a:chExt cx="9144000" cy="6224954"/>
          </a:xfrm>
        </p:grpSpPr>
        <p:pic>
          <p:nvPicPr>
            <p:cNvPr id="3" name="Picture 2">
              <a:extLst>
                <a:ext uri="{FF2B5EF4-FFF2-40B4-BE49-F238E27FC236}">
                  <a16:creationId xmlns:a16="http://schemas.microsoft.com/office/drawing/2014/main" id="{F3A75E17-4B99-DAE0-DC3E-A13F35F3176F}"/>
                </a:ext>
              </a:extLst>
            </p:cNvPr>
            <p:cNvPicPr>
              <a:picLocks noChangeAspect="1"/>
            </p:cNvPicPr>
            <p:nvPr/>
          </p:nvPicPr>
          <p:blipFill rotWithShape="1">
            <a:blip r:embed="rId3"/>
            <a:srcRect t="3470" b="7624"/>
            <a:stretch/>
          </p:blipFill>
          <p:spPr>
            <a:xfrm>
              <a:off x="2273349" y="4590000"/>
              <a:ext cx="4597303" cy="2268000"/>
            </a:xfrm>
            <a:prstGeom prst="rect">
              <a:avLst/>
            </a:prstGeom>
            <a:effectLst>
              <a:outerShdw blurRad="254000" dist="38100" dir="5400000" algn="ctr" rotWithShape="0">
                <a:srgbClr val="000000">
                  <a:alpha val="25000"/>
                </a:srgbClr>
              </a:outerShdw>
            </a:effectLst>
          </p:spPr>
        </p:pic>
        <p:sp>
          <p:nvSpPr>
            <p:cNvPr id="4" name="Subtitle 2">
              <a:extLst>
                <a:ext uri="{FF2B5EF4-FFF2-40B4-BE49-F238E27FC236}">
                  <a16:creationId xmlns:a16="http://schemas.microsoft.com/office/drawing/2014/main" id="{A779E230-3DB1-A851-01CD-39F07A27693A}"/>
                </a:ext>
              </a:extLst>
            </p:cNvPr>
            <p:cNvSpPr txBox="1">
              <a:spLocks/>
            </p:cNvSpPr>
            <p:nvPr/>
          </p:nvSpPr>
          <p:spPr>
            <a:xfrm>
              <a:off x="0" y="633046"/>
              <a:ext cx="9144000" cy="1415562"/>
            </a:xfrm>
            <a:prstGeom prst="rect">
              <a:avLst/>
            </a:prstGeom>
          </p:spPr>
          <p:txBody>
            <a:bodyPr anchor="t"/>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ts val="3800"/>
                </a:lnSpc>
                <a:spcBef>
                  <a:spcPts val="0"/>
                </a:spcBef>
                <a:spcAft>
                  <a:spcPts val="0"/>
                </a:spcAft>
                <a:buNone/>
              </a:pPr>
              <a:r>
                <a:rPr lang="en-US" sz="3200" b="1" dirty="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Scaling questions</a:t>
              </a:r>
              <a:br>
                <a:rPr lang="en-US" sz="3200" dirty="0">
                  <a:effectLst>
                    <a:outerShdw blurRad="254000" dist="76200" dir="5400000" algn="ctr" rotWithShape="0">
                      <a:srgbClr val="000000">
                        <a:alpha val="15000"/>
                      </a:srgbClr>
                    </a:outerShdw>
                  </a:effectLst>
                  <a:latin typeface="Arial" panose="020B0604020202020204" pitchFamily="34" charset="0"/>
                  <a:cs typeface="Arial" panose="020B0604020202020204" pitchFamily="34" charset="0"/>
                </a:rPr>
              </a:br>
              <a:r>
                <a:rPr lang="en-US" sz="2000" dirty="0">
                  <a:solidFill>
                    <a:schemeClr val="accent3"/>
                  </a:solidFill>
                  <a:effectLst>
                    <a:outerShdw blurRad="254000" dist="76200" dir="5400000" algn="ctr" rotWithShape="0">
                      <a:srgbClr val="000000">
                        <a:alpha val="0"/>
                      </a:srgbClr>
                    </a:outerShdw>
                  </a:effectLst>
                  <a:latin typeface="Arial" panose="020B0604020202020204" pitchFamily="34" charset="0"/>
                  <a:cs typeface="Arial" panose="020B0604020202020204" pitchFamily="34" charset="0"/>
                </a:rPr>
                <a:t>On scale of 1–10 (1 = low, 10 = high)</a:t>
              </a:r>
            </a:p>
          </p:txBody>
        </p:sp>
        <p:sp>
          <p:nvSpPr>
            <p:cNvPr id="8" name="Content Placeholder 2">
              <a:extLst>
                <a:ext uri="{FF2B5EF4-FFF2-40B4-BE49-F238E27FC236}">
                  <a16:creationId xmlns:a16="http://schemas.microsoft.com/office/drawing/2014/main" id="{1B9B1528-2A9F-4CA6-AF29-705659B3AC42}"/>
                </a:ext>
              </a:extLst>
            </p:cNvPr>
            <p:cNvSpPr txBox="1">
              <a:spLocks/>
            </p:cNvSpPr>
            <p:nvPr/>
          </p:nvSpPr>
          <p:spPr bwMode="auto">
            <a:xfrm>
              <a:off x="0" y="2025162"/>
              <a:ext cx="9144000" cy="22215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1"/>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ts val="3000"/>
                </a:lnSpc>
                <a:spcBef>
                  <a:spcPts val="200"/>
                </a:spcBef>
                <a:spcAft>
                  <a:spcPts val="200"/>
                </a:spcAft>
                <a:buFont typeface="Lucida Grande" panose="020B0600040502020204" pitchFamily="34" charset="0"/>
                <a:buNone/>
              </a:pPr>
              <a:r>
                <a:rPr lang="en-US" sz="2200" b="1" dirty="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How</a:t>
              </a:r>
              <a:r>
                <a:rPr lang="en-US" sz="2200" dirty="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 </a:t>
              </a:r>
              <a:r>
                <a:rPr lang="en-US" sz="2200" b="1" dirty="0">
                  <a:solidFill>
                    <a:schemeClr val="accent3"/>
                  </a:solidFill>
                  <a:effectLst>
                    <a:outerShdw blurRad="254000" dist="38100" dir="5400000" algn="ctr" rotWithShape="0">
                      <a:srgbClr val="000000">
                        <a:alpha val="0"/>
                      </a:srgbClr>
                    </a:outerShdw>
                  </a:effectLst>
                  <a:latin typeface="Arial" panose="020B0604020202020204" pitchFamily="34" charset="0"/>
                  <a:cs typeface="Arial" panose="020B0604020202020204" pitchFamily="34" charset="0"/>
                </a:rPr>
                <a:t>motivated</a:t>
              </a:r>
              <a:r>
                <a:rPr lang="en-US" sz="2200" dirty="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 </a:t>
              </a:r>
              <a:r>
                <a:rPr lang="en-US" sz="2200" b="1" dirty="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are you right now </a:t>
              </a:r>
              <a:br>
                <a:rPr lang="en-US" sz="2200" dirty="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br>
              <a:r>
                <a:rPr lang="en-US" sz="2200" b="1" dirty="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to make this change…</a:t>
              </a:r>
              <a:br>
                <a:rPr lang="en-US" sz="2200" b="1" dirty="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br>
              <a:endParaRPr lang="en-US" sz="2200" dirty="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endParaRPr>
            </a:p>
            <a:p>
              <a:pPr marL="0" indent="0" algn="ctr">
                <a:lnSpc>
                  <a:spcPts val="3000"/>
                </a:lnSpc>
                <a:spcBef>
                  <a:spcPts val="200"/>
                </a:spcBef>
                <a:spcAft>
                  <a:spcPts val="200"/>
                </a:spcAft>
                <a:buFont typeface="Lucida Grande" panose="020B0600040502020204" pitchFamily="34" charset="0"/>
                <a:buNone/>
              </a:pPr>
              <a:r>
                <a:rPr lang="en-US" sz="2200" b="1" dirty="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How</a:t>
              </a:r>
              <a:r>
                <a:rPr lang="en-US" sz="2200" dirty="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 </a:t>
              </a:r>
              <a:r>
                <a:rPr lang="en-US" sz="2200" b="1" dirty="0">
                  <a:solidFill>
                    <a:schemeClr val="accent3"/>
                  </a:solidFill>
                  <a:effectLst>
                    <a:outerShdw blurRad="254000" dist="38100" dir="5400000" algn="ctr" rotWithShape="0">
                      <a:srgbClr val="000000">
                        <a:alpha val="0"/>
                      </a:srgbClr>
                    </a:outerShdw>
                  </a:effectLst>
                  <a:latin typeface="Arial" panose="020B0604020202020204" pitchFamily="34" charset="0"/>
                  <a:cs typeface="Arial" panose="020B0604020202020204" pitchFamily="34" charset="0"/>
                </a:rPr>
                <a:t>confident</a:t>
              </a:r>
              <a:r>
                <a:rPr lang="en-US" sz="2200" dirty="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 </a:t>
              </a:r>
              <a:r>
                <a:rPr lang="en-US" sz="2200" b="1" dirty="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are you right now that </a:t>
              </a:r>
              <a:br>
                <a:rPr lang="en-US" sz="2200" b="1" dirty="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br>
              <a:r>
                <a:rPr lang="en-US" sz="2200" b="1" dirty="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you will achieve this change…</a:t>
              </a:r>
            </a:p>
          </p:txBody>
        </p:sp>
      </p:grpSp>
    </p:spTree>
    <p:extLst>
      <p:ext uri="{BB962C8B-B14F-4D97-AF65-F5344CB8AC3E}">
        <p14:creationId xmlns:p14="http://schemas.microsoft.com/office/powerpoint/2010/main" val="3738451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7A52CCB-F377-9C10-045C-72BE6970A694}"/>
              </a:ext>
            </a:extLst>
          </p:cNvPr>
          <p:cNvSpPr/>
          <p:nvPr/>
        </p:nvSpPr>
        <p:spPr bwMode="auto">
          <a:xfrm>
            <a:off x="4733364" y="0"/>
            <a:ext cx="4410635" cy="6858000"/>
          </a:xfrm>
          <a:prstGeom prst="rect">
            <a:avLst/>
          </a:prstGeom>
          <a:gradFill>
            <a:gsLst>
              <a:gs pos="0">
                <a:schemeClr val="accent1">
                  <a:lumMod val="5000"/>
                  <a:lumOff val="95000"/>
                  <a:alpha val="0"/>
                </a:schemeClr>
              </a:gs>
              <a:gs pos="100000">
                <a:srgbClr val="DAE4F3"/>
              </a:gs>
            </a:gsLst>
            <a:lin ang="0" scaled="0"/>
          </a:gra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8" name="Picture 7">
            <a:extLst>
              <a:ext uri="{FF2B5EF4-FFF2-40B4-BE49-F238E27FC236}">
                <a16:creationId xmlns:a16="http://schemas.microsoft.com/office/drawing/2014/main" id="{1F416850-474B-88EA-1754-1C4A7DF1D24B}"/>
              </a:ext>
            </a:extLst>
          </p:cNvPr>
          <p:cNvPicPr>
            <a:picLocks noChangeAspect="1"/>
          </p:cNvPicPr>
          <p:nvPr/>
        </p:nvPicPr>
        <p:blipFill rotWithShape="1">
          <a:blip r:embed="rId3">
            <a:alphaModFix amt="50000"/>
          </a:blip>
          <a:srcRect l="23513"/>
          <a:stretch/>
        </p:blipFill>
        <p:spPr>
          <a:xfrm flipH="1">
            <a:off x="0" y="0"/>
            <a:ext cx="6377553" cy="6858000"/>
          </a:xfrm>
          <a:prstGeom prst="rect">
            <a:avLst/>
          </a:prstGeom>
        </p:spPr>
      </p:pic>
      <p:sp>
        <p:nvSpPr>
          <p:cNvPr id="3" name="Text Placeholder 2">
            <a:extLst>
              <a:ext uri="{FF2B5EF4-FFF2-40B4-BE49-F238E27FC236}">
                <a16:creationId xmlns:a16="http://schemas.microsoft.com/office/drawing/2014/main" id="{13E4ED2C-217C-7FEF-EBE0-DBF4E49C636C}"/>
              </a:ext>
            </a:extLst>
          </p:cNvPr>
          <p:cNvSpPr>
            <a:spLocks noGrp="1"/>
          </p:cNvSpPr>
          <p:nvPr>
            <p:ph type="body" idx="4294967295"/>
          </p:nvPr>
        </p:nvSpPr>
        <p:spPr>
          <a:xfrm>
            <a:off x="3917113" y="1069615"/>
            <a:ext cx="4632325" cy="4718771"/>
          </a:xfrm>
        </p:spPr>
        <p:txBody>
          <a:bodyPr anchor="ctr"/>
          <a:lstStyle/>
          <a:p>
            <a:pPr>
              <a:lnSpc>
                <a:spcPts val="2500"/>
              </a:lnSpc>
              <a:spcBef>
                <a:spcPts val="0"/>
              </a:spcBef>
              <a:spcAft>
                <a:spcPts val="2200"/>
              </a:spcAft>
            </a:pPr>
            <a:r>
              <a:rPr lang="en-US" b="1" dirty="0">
                <a:solidFill>
                  <a:srgbClr val="005EB8"/>
                </a:solidFill>
              </a:rPr>
              <a:t>Personal experience</a:t>
            </a:r>
            <a:r>
              <a:rPr lang="en-US" dirty="0">
                <a:solidFill>
                  <a:srgbClr val="005EB8"/>
                </a:solidFill>
              </a:rPr>
              <a:t> </a:t>
            </a:r>
            <a:br>
              <a:rPr lang="en-US" dirty="0"/>
            </a:br>
            <a:r>
              <a:rPr lang="en-US" dirty="0"/>
              <a:t>(seeing results)</a:t>
            </a:r>
          </a:p>
          <a:p>
            <a:pPr>
              <a:lnSpc>
                <a:spcPts val="2500"/>
              </a:lnSpc>
              <a:spcBef>
                <a:spcPts val="0"/>
              </a:spcBef>
              <a:spcAft>
                <a:spcPts val="2200"/>
              </a:spcAft>
            </a:pPr>
            <a:r>
              <a:rPr lang="en-US" b="1" dirty="0">
                <a:solidFill>
                  <a:srgbClr val="005EB8"/>
                </a:solidFill>
              </a:rPr>
              <a:t>Vicarious experience</a:t>
            </a:r>
            <a:r>
              <a:rPr lang="en-US" dirty="0">
                <a:solidFill>
                  <a:srgbClr val="005EB8"/>
                </a:solidFill>
              </a:rPr>
              <a:t> </a:t>
            </a:r>
            <a:br>
              <a:rPr lang="en-US" dirty="0"/>
            </a:br>
            <a:r>
              <a:rPr lang="en-US" dirty="0"/>
              <a:t>(hearing about other experience)</a:t>
            </a:r>
          </a:p>
          <a:p>
            <a:pPr>
              <a:lnSpc>
                <a:spcPts val="2500"/>
              </a:lnSpc>
              <a:spcBef>
                <a:spcPts val="0"/>
              </a:spcBef>
              <a:spcAft>
                <a:spcPts val="2200"/>
              </a:spcAft>
            </a:pPr>
            <a:r>
              <a:rPr lang="en-US" b="1" dirty="0">
                <a:solidFill>
                  <a:srgbClr val="005EB8"/>
                </a:solidFill>
              </a:rPr>
              <a:t>Performance feedback</a:t>
            </a:r>
            <a:r>
              <a:rPr lang="en-US" dirty="0">
                <a:solidFill>
                  <a:srgbClr val="005EB8"/>
                </a:solidFill>
              </a:rPr>
              <a:t> </a:t>
            </a:r>
            <a:br>
              <a:rPr lang="en-US" dirty="0"/>
            </a:br>
            <a:r>
              <a:rPr lang="en-US" dirty="0"/>
              <a:t>(positive feedback)</a:t>
            </a:r>
          </a:p>
          <a:p>
            <a:pPr>
              <a:lnSpc>
                <a:spcPts val="2500"/>
              </a:lnSpc>
              <a:spcBef>
                <a:spcPts val="0"/>
              </a:spcBef>
              <a:spcAft>
                <a:spcPts val="2200"/>
              </a:spcAft>
            </a:pPr>
            <a:r>
              <a:rPr lang="en-US" b="1" dirty="0">
                <a:solidFill>
                  <a:srgbClr val="005EB8"/>
                </a:solidFill>
              </a:rPr>
              <a:t>Social support</a:t>
            </a:r>
            <a:r>
              <a:rPr lang="en-US" dirty="0">
                <a:solidFill>
                  <a:srgbClr val="005EB8"/>
                </a:solidFill>
              </a:rPr>
              <a:t> </a:t>
            </a:r>
            <a:br>
              <a:rPr lang="en-US" dirty="0"/>
            </a:br>
            <a:r>
              <a:rPr lang="en-US" dirty="0"/>
              <a:t>(cheerleader)</a:t>
            </a:r>
          </a:p>
        </p:txBody>
      </p:sp>
      <p:grpSp>
        <p:nvGrpSpPr>
          <p:cNvPr id="10" name="Group 9">
            <a:extLst>
              <a:ext uri="{FF2B5EF4-FFF2-40B4-BE49-F238E27FC236}">
                <a16:creationId xmlns:a16="http://schemas.microsoft.com/office/drawing/2014/main" id="{8C028001-B35E-F32E-1B93-0BAA9F6A50C5}"/>
              </a:ext>
            </a:extLst>
          </p:cNvPr>
          <p:cNvGrpSpPr/>
          <p:nvPr/>
        </p:nvGrpSpPr>
        <p:grpSpPr>
          <a:xfrm>
            <a:off x="684212" y="1069615"/>
            <a:ext cx="2726384" cy="4718771"/>
            <a:chOff x="684212" y="1069615"/>
            <a:chExt cx="2726384" cy="4718771"/>
          </a:xfrm>
          <a:effectLst>
            <a:outerShdw blurRad="317500" dist="76200" dir="5400000" algn="ctr" rotWithShape="0">
              <a:srgbClr val="000000">
                <a:alpha val="25000"/>
              </a:srgbClr>
            </a:outerShdw>
          </a:effectLst>
        </p:grpSpPr>
        <p:sp>
          <p:nvSpPr>
            <p:cNvPr id="9" name="Rectangle 8">
              <a:extLst>
                <a:ext uri="{FF2B5EF4-FFF2-40B4-BE49-F238E27FC236}">
                  <a16:creationId xmlns:a16="http://schemas.microsoft.com/office/drawing/2014/main" id="{5AC20326-625F-B8D0-2DAB-F7194CDBE363}"/>
                </a:ext>
              </a:extLst>
            </p:cNvPr>
            <p:cNvSpPr/>
            <p:nvPr/>
          </p:nvSpPr>
          <p:spPr bwMode="auto">
            <a:xfrm rot="18900000">
              <a:off x="2937897" y="3192651"/>
              <a:ext cx="472699" cy="472699"/>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5" name="Rounded Rectangle 4">
              <a:extLst>
                <a:ext uri="{FF2B5EF4-FFF2-40B4-BE49-F238E27FC236}">
                  <a16:creationId xmlns:a16="http://schemas.microsoft.com/office/drawing/2014/main" id="{6ABC2B62-341A-64C0-AE82-6A21281DF2EE}"/>
                </a:ext>
              </a:extLst>
            </p:cNvPr>
            <p:cNvSpPr/>
            <p:nvPr/>
          </p:nvSpPr>
          <p:spPr bwMode="auto">
            <a:xfrm>
              <a:off x="684212" y="1069615"/>
              <a:ext cx="2601429" cy="4718771"/>
            </a:xfrm>
            <a:prstGeom prst="roundRect">
              <a:avLst>
                <a:gd name="adj" fmla="val 8044"/>
              </a:avLst>
            </a:prstGeom>
            <a:solidFill>
              <a:schemeClr val="accent1"/>
            </a:solidFill>
            <a:ln w="9525">
              <a:noFill/>
              <a:miter lim="800000"/>
              <a:headEnd/>
              <a:tailEnd/>
            </a:ln>
            <a:effectLst/>
          </p:spPr>
          <p:txBody>
            <a:bodyPr rot="0" vert="horz" wrap="square" lIns="0" tIns="0" rIns="0" bIns="0" rtlCol="0" anchor="ctr" anchorCtr="0" upright="1">
              <a:noAutofit/>
            </a:bodyPr>
            <a:lstStyle/>
            <a:p>
              <a:pPr algn="ctr">
                <a:lnSpc>
                  <a:spcPts val="2500"/>
                </a:lnSpc>
                <a:spcAft>
                  <a:spcPts val="1250"/>
                </a:spcAft>
              </a:pPr>
              <a:r>
                <a:rPr lang="en-US" sz="2000" b="1" dirty="0">
                  <a:solidFill>
                    <a:schemeClr val="bg1"/>
                  </a:solidFill>
                  <a:effectLst/>
                  <a:latin typeface="Arial" panose="020B0604020202020204" pitchFamily="34" charset="0"/>
                  <a:ea typeface="Calibri"/>
                  <a:cs typeface="Arial" panose="020B0604020202020204" pitchFamily="34" charset="0"/>
                </a:rPr>
                <a:t>How you boost confidence</a:t>
              </a:r>
            </a:p>
          </p:txBody>
        </p:sp>
      </p:grpSp>
      <p:sp>
        <p:nvSpPr>
          <p:cNvPr id="4" name="Footer Placeholder 3">
            <a:extLst>
              <a:ext uri="{FF2B5EF4-FFF2-40B4-BE49-F238E27FC236}">
                <a16:creationId xmlns:a16="http://schemas.microsoft.com/office/drawing/2014/main" id="{F1A09145-D9C2-CD56-4969-999AC574FA06}"/>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558511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5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CEB6627-17A9-C515-49E6-CD54057F20CA}"/>
              </a:ext>
            </a:extLst>
          </p:cNvPr>
          <p:cNvSpPr>
            <a:spLocks noGrp="1"/>
          </p:cNvSpPr>
          <p:nvPr>
            <p:ph type="body" idx="12"/>
          </p:nvPr>
        </p:nvSpPr>
        <p:spPr>
          <a:xfrm>
            <a:off x="353014" y="703120"/>
            <a:ext cx="7966604" cy="4191000"/>
          </a:xfrm>
        </p:spPr>
        <p:txBody>
          <a:bodyPr/>
          <a:lstStyle/>
          <a:p>
            <a:pPr>
              <a:buNone/>
            </a:pPr>
            <a:endParaRPr lang="en-US" dirty="0"/>
          </a:p>
          <a:p>
            <a:pPr>
              <a:buNone/>
            </a:pPr>
            <a:endParaRPr lang="en-US" dirty="0"/>
          </a:p>
          <a:p>
            <a:pPr>
              <a:buNone/>
            </a:pPr>
            <a:endParaRPr lang="en-US" sz="3200" b="1" dirty="0"/>
          </a:p>
          <a:p>
            <a:pPr>
              <a:buNone/>
            </a:pPr>
            <a:r>
              <a:rPr lang="en-US" sz="2200" b="1" dirty="0">
                <a:solidFill>
                  <a:schemeClr val="accent4"/>
                </a:solidFill>
              </a:rPr>
              <a:t>HOW </a:t>
            </a:r>
          </a:p>
          <a:p>
            <a:pPr>
              <a:buNone/>
            </a:pPr>
            <a:r>
              <a:rPr lang="en-US" sz="2200" b="1" dirty="0">
                <a:solidFill>
                  <a:schemeClr val="accent4"/>
                </a:solidFill>
              </a:rPr>
              <a:t>COULD YOU </a:t>
            </a:r>
          </a:p>
          <a:p>
            <a:pPr>
              <a:buNone/>
            </a:pPr>
            <a:r>
              <a:rPr lang="en-US" sz="2200" b="1" dirty="0">
                <a:solidFill>
                  <a:schemeClr val="accent4"/>
                </a:solidFill>
              </a:rPr>
              <a:t>RESPOND?</a:t>
            </a:r>
          </a:p>
          <a:p>
            <a:pPr>
              <a:buNone/>
            </a:pPr>
            <a:endParaRPr lang="en-US" sz="2400" b="1" dirty="0">
              <a:solidFill>
                <a:schemeClr val="accent4"/>
              </a:solidFill>
            </a:endParaRPr>
          </a:p>
        </p:txBody>
      </p:sp>
      <p:cxnSp>
        <p:nvCxnSpPr>
          <p:cNvPr id="6" name="Straight Connector 5">
            <a:extLst>
              <a:ext uri="{FF2B5EF4-FFF2-40B4-BE49-F238E27FC236}">
                <a16:creationId xmlns:a16="http://schemas.microsoft.com/office/drawing/2014/main" id="{4E489A34-3CB0-ED52-1ED6-4356BF1A1785}"/>
              </a:ext>
            </a:extLst>
          </p:cNvPr>
          <p:cNvCxnSpPr>
            <a:cxnSpLocks/>
          </p:cNvCxnSpPr>
          <p:nvPr/>
        </p:nvCxnSpPr>
        <p:spPr>
          <a:xfrm>
            <a:off x="2303660" y="1618250"/>
            <a:ext cx="0" cy="419100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 Placeholder 2">
            <a:extLst>
              <a:ext uri="{FF2B5EF4-FFF2-40B4-BE49-F238E27FC236}">
                <a16:creationId xmlns:a16="http://schemas.microsoft.com/office/drawing/2014/main" id="{CEF5F03D-F6E7-D9E8-0BC0-6CFAB1F8A63A}"/>
              </a:ext>
            </a:extLst>
          </p:cNvPr>
          <p:cNvSpPr txBox="1">
            <a:spLocks/>
          </p:cNvSpPr>
          <p:nvPr/>
        </p:nvSpPr>
        <p:spPr bwMode="auto">
          <a:xfrm>
            <a:off x="2379860" y="1751600"/>
            <a:ext cx="6402181"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tabLst>
                <a:tab pos="301625" algn="l"/>
              </a:tabLst>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spcBef>
                <a:spcPts val="900"/>
              </a:spcBef>
              <a:spcAft>
                <a:spcPts val="900"/>
              </a:spcAft>
              <a:buFont typeface="+mj-lt"/>
              <a:buAutoNum type="arabicPeriod"/>
            </a:pPr>
            <a:r>
              <a:rPr lang="en-US" dirty="0"/>
              <a:t>“I really do want to give up, but it’s just not something I can take on right now.”</a:t>
            </a:r>
          </a:p>
          <a:p>
            <a:pPr marL="342900" indent="-342900">
              <a:spcBef>
                <a:spcPts val="900"/>
              </a:spcBef>
              <a:spcAft>
                <a:spcPts val="900"/>
              </a:spcAft>
              <a:buFont typeface="Lucida Grande" panose="020B0600040502020204" pitchFamily="34" charset="0"/>
              <a:buAutoNum type="arabicPeriod"/>
            </a:pPr>
            <a:r>
              <a:rPr lang="en-US" dirty="0"/>
              <a:t>“I just don’t think I will be able to manage. I find it really helps me cope with stress.”</a:t>
            </a:r>
          </a:p>
          <a:p>
            <a:pPr marL="342900" indent="-342900">
              <a:spcBef>
                <a:spcPts val="900"/>
              </a:spcBef>
              <a:spcAft>
                <a:spcPts val="900"/>
              </a:spcAft>
              <a:buFont typeface="Lucida Grande" panose="020B0600040502020204" pitchFamily="34" charset="0"/>
              <a:buAutoNum type="arabicPeriod"/>
            </a:pPr>
            <a:r>
              <a:rPr lang="en-US" dirty="0"/>
              <a:t>“Stopping smoking is the last thing on my mind right now!”</a:t>
            </a:r>
          </a:p>
          <a:p>
            <a:pPr marL="342900" indent="-342900">
              <a:spcBef>
                <a:spcPts val="900"/>
              </a:spcBef>
              <a:spcAft>
                <a:spcPts val="900"/>
              </a:spcAft>
              <a:buFont typeface="Lucida Grande" panose="020B0600040502020204" pitchFamily="34" charset="0"/>
              <a:buAutoNum type="arabicPeriod"/>
            </a:pPr>
            <a:r>
              <a:rPr lang="en-US" dirty="0"/>
              <a:t>“And what do you know about my smoking and my life? Have you ever smoked?”</a:t>
            </a:r>
          </a:p>
        </p:txBody>
      </p:sp>
      <p:sp>
        <p:nvSpPr>
          <p:cNvPr id="8" name="Title 1">
            <a:extLst>
              <a:ext uri="{FF2B5EF4-FFF2-40B4-BE49-F238E27FC236}">
                <a16:creationId xmlns:a16="http://schemas.microsoft.com/office/drawing/2014/main" id="{C4A0A375-B1F2-B608-91C6-0F1A980225B7}"/>
              </a:ext>
            </a:extLst>
          </p:cNvPr>
          <p:cNvSpPr>
            <a:spLocks noGrp="1"/>
          </p:cNvSpPr>
          <p:nvPr>
            <p:ph type="title"/>
          </p:nvPr>
        </p:nvSpPr>
        <p:spPr>
          <a:xfrm>
            <a:off x="571500" y="152400"/>
            <a:ext cx="7962900" cy="1066800"/>
          </a:xfrm>
        </p:spPr>
        <p:txBody>
          <a:bodyPr/>
          <a:lstStyle/>
          <a:p>
            <a:r>
              <a:rPr lang="en-US" dirty="0"/>
              <a:t>Applying skills to practice</a:t>
            </a:r>
          </a:p>
        </p:txBody>
      </p:sp>
      <p:sp>
        <p:nvSpPr>
          <p:cNvPr id="2" name="Footer Placeholder 3">
            <a:extLst>
              <a:ext uri="{FF2B5EF4-FFF2-40B4-BE49-F238E27FC236}">
                <a16:creationId xmlns:a16="http://schemas.microsoft.com/office/drawing/2014/main" id="{AB37B31F-F2FF-1065-AF48-14B3DE2A0BA9}"/>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
        <p:nvSpPr>
          <p:cNvPr id="4" name="TextBox 3">
            <a:extLst>
              <a:ext uri="{FF2B5EF4-FFF2-40B4-BE49-F238E27FC236}">
                <a16:creationId xmlns:a16="http://schemas.microsoft.com/office/drawing/2014/main" id="{DFE9B8A0-949E-766F-61FB-9210BABEFD1D}"/>
              </a:ext>
            </a:extLst>
          </p:cNvPr>
          <p:cNvSpPr txBox="1"/>
          <p:nvPr/>
        </p:nvSpPr>
        <p:spPr bwMode="auto">
          <a:xfrm>
            <a:off x="344730" y="4194102"/>
            <a:ext cx="1721933" cy="1066800"/>
          </a:xfrm>
          <a:prstGeom prst="rect">
            <a:avLst/>
          </a:prstGeom>
          <a:solidFill>
            <a:schemeClr val="accent3"/>
          </a:solidFill>
          <a:ln w="9525">
            <a:noFill/>
            <a:miter lim="800000"/>
            <a:headEnd/>
            <a:tailEnd/>
          </a:ln>
        </p:spPr>
        <p:txBody>
          <a:bodyPr vert="horz" wrap="square" lIns="91440" tIns="45720" rIns="91440" bIns="45720" numCol="1" rtlCol="0" anchor="ctr" anchorCtr="0" compatLnSpc="1">
            <a:prstTxWarp prst="textNoShape">
              <a:avLst/>
            </a:prstTxWarp>
            <a:normAutofit/>
          </a:bodyPr>
          <a:lstStyle/>
          <a:p>
            <a:pPr marL="0" marR="0" indent="0" algn="ctr"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r>
              <a:rPr kumimoji="0" lang="en-US" sz="2000" b="0" i="0" u="none" strike="noStrike" kern="1200" cap="none" spc="0" normalizeH="0" baseline="0" noProof="0" dirty="0">
                <a:ln>
                  <a:noFill/>
                </a:ln>
                <a:solidFill>
                  <a:schemeClr val="bg2"/>
                </a:solidFill>
                <a:effectLst/>
                <a:uLnTx/>
                <a:uFillTx/>
                <a:latin typeface="+mn-lt"/>
                <a:ea typeface="Geneva" pitchFamily="-109" charset="0"/>
                <a:cs typeface="Geneva" pitchFamily="-109" charset="0"/>
              </a:rPr>
              <a:t>Module</a:t>
            </a:r>
            <a:r>
              <a:rPr kumimoji="0" lang="en-US" sz="2000" b="0" i="0" u="none" strike="noStrike" kern="1200" cap="none" spc="0" normalizeH="0" noProof="0" dirty="0">
                <a:ln>
                  <a:noFill/>
                </a:ln>
                <a:solidFill>
                  <a:schemeClr val="bg2"/>
                </a:solidFill>
                <a:effectLst/>
                <a:uLnTx/>
                <a:uFillTx/>
                <a:latin typeface="+mn-lt"/>
                <a:ea typeface="Geneva" pitchFamily="-109" charset="0"/>
                <a:cs typeface="Geneva" pitchFamily="-109" charset="0"/>
              </a:rPr>
              <a:t> 4</a:t>
            </a:r>
            <a:endParaRPr kumimoji="0" lang="en-US" sz="2000" b="0" i="0" u="none" strike="noStrike" kern="1200" cap="none" spc="0" normalizeH="0" baseline="0" noProof="0" dirty="0">
              <a:ln>
                <a:noFill/>
              </a:ln>
              <a:solidFill>
                <a:schemeClr val="bg2"/>
              </a:solidFill>
              <a:effectLst/>
              <a:uLnTx/>
              <a:uFillTx/>
              <a:latin typeface="+mn-lt"/>
              <a:ea typeface="Geneva" pitchFamily="-109" charset="0"/>
              <a:cs typeface="Geneva" pitchFamily="-109" charset="0"/>
            </a:endParaRPr>
          </a:p>
          <a:p>
            <a:pPr marL="0" marR="0" indent="0" algn="ctr"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r>
              <a:rPr kumimoji="0" lang="en-US" sz="2000" b="0" i="0" u="none" strike="noStrike" kern="1200" cap="none" spc="0" normalizeH="0" baseline="0" noProof="0" dirty="0">
                <a:ln>
                  <a:noFill/>
                </a:ln>
                <a:solidFill>
                  <a:schemeClr val="bg2"/>
                </a:solidFill>
                <a:effectLst/>
                <a:uLnTx/>
                <a:uFillTx/>
                <a:latin typeface="+mn-lt"/>
                <a:ea typeface="Geneva" pitchFamily="-109" charset="0"/>
                <a:cs typeface="Geneva" pitchFamily="-109" charset="0"/>
              </a:rPr>
              <a:t>Handout 1</a:t>
            </a:r>
          </a:p>
        </p:txBody>
      </p:sp>
    </p:spTree>
    <p:extLst>
      <p:ext uri="{BB962C8B-B14F-4D97-AF65-F5344CB8AC3E}">
        <p14:creationId xmlns:p14="http://schemas.microsoft.com/office/powerpoint/2010/main" val="277806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985E336-DC03-9F28-726E-1398A799C088}"/>
              </a:ext>
            </a:extLst>
          </p:cNvPr>
          <p:cNvSpPr/>
          <p:nvPr/>
        </p:nvSpPr>
        <p:spPr bwMode="auto">
          <a:xfrm>
            <a:off x="0" y="0"/>
            <a:ext cx="9144000" cy="6858000"/>
          </a:xfrm>
          <a:prstGeom prst="rect">
            <a:avLst/>
          </a:prstGeom>
          <a:solidFill>
            <a:srgbClr val="012E57"/>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4" name="Picture 3">
            <a:extLst>
              <a:ext uri="{FF2B5EF4-FFF2-40B4-BE49-F238E27FC236}">
                <a16:creationId xmlns:a16="http://schemas.microsoft.com/office/drawing/2014/main" id="{E7698292-7DBB-A443-9CF4-381E122FA493}"/>
              </a:ext>
            </a:extLst>
          </p:cNvPr>
          <p:cNvPicPr>
            <a:picLocks noChangeAspect="1"/>
          </p:cNvPicPr>
          <p:nvPr/>
        </p:nvPicPr>
        <p:blipFill>
          <a:blip r:embed="rId3"/>
          <a:srcRect/>
          <a:stretch/>
        </p:blipFill>
        <p:spPr>
          <a:xfrm>
            <a:off x="0" y="0"/>
            <a:ext cx="9144000" cy="6858000"/>
          </a:xfrm>
          <a:prstGeom prst="rect">
            <a:avLst/>
          </a:prstGeom>
        </p:spPr>
      </p:pic>
      <p:sp>
        <p:nvSpPr>
          <p:cNvPr id="2" name="Title 1">
            <a:extLst>
              <a:ext uri="{FF2B5EF4-FFF2-40B4-BE49-F238E27FC236}">
                <a16:creationId xmlns:a16="http://schemas.microsoft.com/office/drawing/2014/main" id="{B58C823E-2AE9-9A43-A1FD-1859B9F18D5B}"/>
              </a:ext>
            </a:extLst>
          </p:cNvPr>
          <p:cNvSpPr>
            <a:spLocks noGrp="1"/>
          </p:cNvSpPr>
          <p:nvPr>
            <p:ph type="ctrTitle"/>
          </p:nvPr>
        </p:nvSpPr>
        <p:spPr>
          <a:xfrm>
            <a:off x="952500" y="838201"/>
            <a:ext cx="7200900" cy="502567"/>
          </a:xfrm>
        </p:spPr>
        <p:txBody>
          <a:bodyPr/>
          <a:lstStyle/>
          <a:p>
            <a:r>
              <a:rPr lang="en-US" dirty="0">
                <a:solidFill>
                  <a:schemeClr val="bg1"/>
                </a:solidFill>
              </a:rPr>
              <a:t>Behavioural support</a:t>
            </a:r>
          </a:p>
        </p:txBody>
      </p:sp>
      <p:sp>
        <p:nvSpPr>
          <p:cNvPr id="3" name="Subtitle 2">
            <a:extLst>
              <a:ext uri="{FF2B5EF4-FFF2-40B4-BE49-F238E27FC236}">
                <a16:creationId xmlns:a16="http://schemas.microsoft.com/office/drawing/2014/main" id="{075CD475-CC89-6642-AA54-232EF5CC63D9}"/>
              </a:ext>
            </a:extLst>
          </p:cNvPr>
          <p:cNvSpPr>
            <a:spLocks noGrp="1"/>
          </p:cNvSpPr>
          <p:nvPr>
            <p:ph type="subTitle" idx="1"/>
          </p:nvPr>
        </p:nvSpPr>
        <p:spPr>
          <a:xfrm>
            <a:off x="952500" y="1362338"/>
            <a:ext cx="7200900" cy="1101894"/>
          </a:xfrm>
        </p:spPr>
        <p:txBody>
          <a:bodyPr/>
          <a:lstStyle/>
          <a:p>
            <a:r>
              <a:rPr lang="en-US" i="1" dirty="0">
                <a:solidFill>
                  <a:schemeClr val="accent3"/>
                </a:solidFill>
                <a:latin typeface="Arial"/>
                <a:cs typeface="Arial"/>
              </a:rPr>
              <a:t>What do most people think </a:t>
            </a:r>
            <a:br>
              <a:rPr lang="en-US" i="1" dirty="0"/>
            </a:br>
            <a:r>
              <a:rPr lang="en-US" i="1" dirty="0">
                <a:solidFill>
                  <a:schemeClr val="accent3"/>
                </a:solidFill>
                <a:latin typeface="Arial"/>
                <a:cs typeface="Arial"/>
              </a:rPr>
              <a:t>that we do with people who smoke?</a:t>
            </a:r>
            <a:endParaRPr lang="en-US" dirty="0">
              <a:solidFill>
                <a:schemeClr val="accent3"/>
              </a:solidFill>
              <a:latin typeface="Arial"/>
              <a:cs typeface="Arial"/>
            </a:endParaRPr>
          </a:p>
          <a:p>
            <a:endParaRPr lang="en-US" dirty="0"/>
          </a:p>
          <a:p>
            <a:endParaRPr lang="en-US" dirty="0"/>
          </a:p>
        </p:txBody>
      </p:sp>
      <p:sp>
        <p:nvSpPr>
          <p:cNvPr id="6" name="Subtitle 2">
            <a:extLst>
              <a:ext uri="{FF2B5EF4-FFF2-40B4-BE49-F238E27FC236}">
                <a16:creationId xmlns:a16="http://schemas.microsoft.com/office/drawing/2014/main" id="{F251433A-93AA-7765-1D30-CBBC7CC9BD83}"/>
              </a:ext>
            </a:extLst>
          </p:cNvPr>
          <p:cNvSpPr txBox="1">
            <a:spLocks/>
          </p:cNvSpPr>
          <p:nvPr/>
        </p:nvSpPr>
        <p:spPr bwMode="auto">
          <a:xfrm>
            <a:off x="952500" y="2702170"/>
            <a:ext cx="7200900" cy="16761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0" indent="0" algn="l" defTabSz="457200" rtl="0" eaLnBrk="0" fontAlgn="base" hangingPunct="0">
              <a:lnSpc>
                <a:spcPts val="3800"/>
              </a:lnSpc>
              <a:spcBef>
                <a:spcPts val="1500"/>
              </a:spcBef>
              <a:spcAft>
                <a:spcPts val="1500"/>
              </a:spcAft>
              <a:buClr>
                <a:schemeClr val="accent3"/>
              </a:buClr>
              <a:buSzPct val="120000"/>
              <a:buFont typeface="Lucida Grande" panose="020B0600040502020204" pitchFamily="34" charset="0"/>
              <a:buNone/>
              <a:defRPr sz="2800" b="1" i="0" kern="1200">
                <a:solidFill>
                  <a:schemeClr val="bg1"/>
                </a:solidFill>
                <a:effectLst>
                  <a:outerShdw blurRad="254000" dist="38100" dir="5400000" algn="ctr" rotWithShape="0">
                    <a:srgbClr val="000000">
                      <a:alpha val="25000"/>
                    </a:srgbClr>
                  </a:outerShdw>
                </a:effectLst>
                <a:latin typeface="Arial" panose="020B0604020202020204" pitchFamily="34" charset="0"/>
                <a:ea typeface="Geneva" pitchFamily="-109" charset="0"/>
                <a:cs typeface="Arial" panose="020B0604020202020204" pitchFamily="34" charset="0"/>
              </a:defRPr>
            </a:lvl1pPr>
            <a:lvl2pPr marL="4572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2pPr>
            <a:lvl3pPr marL="9144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3pPr>
            <a:lvl4pPr marL="13716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4pPr>
            <a:lvl5pPr marL="18288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5pPr>
            <a:lvl6pPr marL="2286000" indent="0" algn="ctr" defTabSz="313200" rtl="0" eaLnBrk="1" latinLnBrk="0" hangingPunct="1">
              <a:lnSpc>
                <a:spcPts val="2800"/>
              </a:lnSpc>
              <a:spcBef>
                <a:spcPts val="500"/>
              </a:spcBef>
              <a:spcAft>
                <a:spcPts val="500"/>
              </a:spcAft>
              <a:buClr>
                <a:schemeClr val="accent3"/>
              </a:buClr>
              <a:buFont typeface="System Font Regular"/>
              <a:buNone/>
              <a:tabLst>
                <a:tab pos="287338" algn="l"/>
              </a:tabLst>
              <a:defRPr sz="1800" b="0" i="0" kern="1200">
                <a:solidFill>
                  <a:schemeClr val="tx1">
                    <a:tint val="75000"/>
                  </a:schemeClr>
                </a:solidFill>
                <a:latin typeface="Arial" panose="020B0604020202020204" pitchFamily="34" charset="0"/>
                <a:ea typeface="+mn-ea"/>
                <a:cs typeface="Arial" panose="020B0604020202020204" pitchFamily="34" charset="0"/>
              </a:defRPr>
            </a:lvl6pPr>
            <a:lvl7pPr marL="2743200" indent="0" algn="ctr" defTabSz="313200" rtl="0" eaLnBrk="1" latinLnBrk="0" hangingPunct="1">
              <a:spcBef>
                <a:spcPct val="20000"/>
              </a:spcBef>
              <a:buFont typeface="System Font Regular"/>
              <a:buNone/>
              <a:tabLst>
                <a:tab pos="288000" algn="l"/>
              </a:tabLst>
              <a:defRPr sz="2000" b="0" i="0" kern="1200">
                <a:solidFill>
                  <a:schemeClr val="tx1">
                    <a:tint val="75000"/>
                  </a:schemeClr>
                </a:solidFill>
                <a:latin typeface="Century Gothic" panose="020B0502020202020204" pitchFamily="34" charset="0"/>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a:t>That we tell people that </a:t>
            </a:r>
            <a:br>
              <a:rPr lang="en-US" dirty="0"/>
            </a:br>
            <a:r>
              <a:rPr lang="en-US" dirty="0"/>
              <a:t>smoking is bad for them </a:t>
            </a:r>
            <a:br>
              <a:rPr lang="en-US" dirty="0"/>
            </a:br>
            <a:r>
              <a:rPr lang="en-US" dirty="0"/>
              <a:t>and that they should quit.</a:t>
            </a:r>
          </a:p>
          <a:p>
            <a:endParaRPr lang="en-US" dirty="0"/>
          </a:p>
          <a:p>
            <a:endParaRPr lang="en-US" dirty="0"/>
          </a:p>
          <a:p>
            <a:endParaRPr lang="en-US" dirty="0"/>
          </a:p>
        </p:txBody>
      </p:sp>
    </p:spTree>
    <p:extLst>
      <p:ext uri="{BB962C8B-B14F-4D97-AF65-F5344CB8AC3E}">
        <p14:creationId xmlns:p14="http://schemas.microsoft.com/office/powerpoint/2010/main" val="2032796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7722B-DFA6-8B1F-1357-231ED1147C00}"/>
              </a:ext>
            </a:extLst>
          </p:cNvPr>
          <p:cNvSpPr>
            <a:spLocks noGrp="1"/>
          </p:cNvSpPr>
          <p:nvPr>
            <p:ph type="title"/>
          </p:nvPr>
        </p:nvSpPr>
        <p:spPr/>
        <p:txBody>
          <a:bodyPr/>
          <a:lstStyle/>
          <a:p>
            <a:r>
              <a:rPr lang="en-US" dirty="0"/>
              <a:t>Summary</a:t>
            </a:r>
          </a:p>
        </p:txBody>
      </p:sp>
      <p:sp>
        <p:nvSpPr>
          <p:cNvPr id="3" name="Text Placeholder 2">
            <a:extLst>
              <a:ext uri="{FF2B5EF4-FFF2-40B4-BE49-F238E27FC236}">
                <a16:creationId xmlns:a16="http://schemas.microsoft.com/office/drawing/2014/main" id="{62678B2A-DDF0-6881-50F0-204BD1B26B53}"/>
              </a:ext>
            </a:extLst>
          </p:cNvPr>
          <p:cNvSpPr>
            <a:spLocks noGrp="1"/>
          </p:cNvSpPr>
          <p:nvPr>
            <p:ph type="body" idx="12"/>
          </p:nvPr>
        </p:nvSpPr>
        <p:spPr/>
        <p:txBody>
          <a:bodyPr/>
          <a:lstStyle/>
          <a:p>
            <a:pPr marL="285750" indent="-285750">
              <a:spcAft>
                <a:spcPts val="1000"/>
              </a:spcAft>
              <a:buFont typeface="Century Gothic" panose="020B0502020202020204" pitchFamily="34" charset="0"/>
              <a:buChar char="■"/>
            </a:pPr>
            <a:r>
              <a:rPr lang="en-US" b="1" dirty="0">
                <a:solidFill>
                  <a:srgbClr val="005EB8"/>
                </a:solidFill>
              </a:rPr>
              <a:t>Building rapport</a:t>
            </a:r>
            <a:r>
              <a:rPr lang="en-US" dirty="0">
                <a:solidFill>
                  <a:srgbClr val="005EB8"/>
                </a:solidFill>
              </a:rPr>
              <a:t> </a:t>
            </a:r>
            <a:r>
              <a:rPr lang="en-US" dirty="0"/>
              <a:t>is the key that opens the door to effective 	communication and patient engagement</a:t>
            </a:r>
          </a:p>
          <a:p>
            <a:pPr marL="285750" indent="-285750">
              <a:spcAft>
                <a:spcPts val="1000"/>
              </a:spcAft>
              <a:buFont typeface="Century Gothic" panose="020B0502020202020204" pitchFamily="34" charset="0"/>
              <a:buChar char="■"/>
            </a:pPr>
            <a:r>
              <a:rPr lang="en-US" dirty="0"/>
              <a:t>Using the skills of </a:t>
            </a:r>
            <a:r>
              <a:rPr lang="en-US" b="1" dirty="0">
                <a:solidFill>
                  <a:srgbClr val="005EB8"/>
                </a:solidFill>
              </a:rPr>
              <a:t>reflective listening, scaling questions, </a:t>
            </a:r>
            <a:br>
              <a:rPr lang="en-US" b="1" dirty="0">
                <a:solidFill>
                  <a:srgbClr val="005EB8"/>
                </a:solidFill>
              </a:rPr>
            </a:br>
            <a:r>
              <a:rPr lang="en-US" b="1" dirty="0">
                <a:solidFill>
                  <a:srgbClr val="005EB8"/>
                </a:solidFill>
              </a:rPr>
              <a:t>	and summaries</a:t>
            </a:r>
            <a:r>
              <a:rPr lang="en-US" dirty="0">
                <a:solidFill>
                  <a:srgbClr val="005EB8"/>
                </a:solidFill>
              </a:rPr>
              <a:t> </a:t>
            </a:r>
            <a:r>
              <a:rPr lang="en-US" dirty="0"/>
              <a:t>can help build rapport and support motivation</a:t>
            </a:r>
          </a:p>
          <a:p>
            <a:pPr marL="285750" indent="-285750">
              <a:spcAft>
                <a:spcPts val="1000"/>
              </a:spcAft>
              <a:buFont typeface="Century Gothic" panose="020B0502020202020204" pitchFamily="34" charset="0"/>
              <a:buChar char="■"/>
            </a:pPr>
            <a:r>
              <a:rPr lang="en-US" dirty="0"/>
              <a:t>Being </a:t>
            </a:r>
            <a:r>
              <a:rPr lang="en-US" b="1" dirty="0">
                <a:solidFill>
                  <a:srgbClr val="005EB8"/>
                </a:solidFill>
              </a:rPr>
              <a:t>non-judgmental</a:t>
            </a:r>
            <a:r>
              <a:rPr lang="en-US" dirty="0">
                <a:solidFill>
                  <a:srgbClr val="005EB8"/>
                </a:solidFill>
              </a:rPr>
              <a:t> </a:t>
            </a:r>
            <a:r>
              <a:rPr lang="en-US" dirty="0"/>
              <a:t>and using techniques such as </a:t>
            </a:r>
            <a:br>
              <a:rPr lang="en-US" dirty="0"/>
            </a:br>
            <a:r>
              <a:rPr lang="en-US" dirty="0"/>
              <a:t>	open questions to </a:t>
            </a:r>
            <a:r>
              <a:rPr lang="en-US" b="1" dirty="0">
                <a:solidFill>
                  <a:srgbClr val="005EB8"/>
                </a:solidFill>
              </a:rPr>
              <a:t>elicit the patient views</a:t>
            </a:r>
            <a:r>
              <a:rPr lang="en-US" dirty="0">
                <a:solidFill>
                  <a:srgbClr val="005EB8"/>
                </a:solidFill>
              </a:rPr>
              <a:t> </a:t>
            </a:r>
            <a:r>
              <a:rPr lang="en-US" dirty="0"/>
              <a:t>are effective</a:t>
            </a:r>
          </a:p>
          <a:p>
            <a:pPr marL="285750" indent="-285750">
              <a:spcAft>
                <a:spcPts val="1000"/>
              </a:spcAft>
              <a:buFont typeface="Century Gothic" panose="020B0502020202020204" pitchFamily="34" charset="0"/>
              <a:buChar char="■"/>
            </a:pPr>
            <a:r>
              <a:rPr lang="en-US" dirty="0"/>
              <a:t>Acknowledge barriers and fears and address misconceptions</a:t>
            </a:r>
          </a:p>
          <a:p>
            <a:pPr marL="285750" indent="-285750">
              <a:spcAft>
                <a:spcPts val="1000"/>
              </a:spcAft>
              <a:buFont typeface="Century Gothic" panose="020B0502020202020204" pitchFamily="34" charset="0"/>
              <a:buChar char="■"/>
            </a:pPr>
            <a:r>
              <a:rPr lang="en-US" b="1" dirty="0">
                <a:solidFill>
                  <a:srgbClr val="005EB8"/>
                </a:solidFill>
              </a:rPr>
              <a:t>Roll with resistance</a:t>
            </a:r>
          </a:p>
        </p:txBody>
      </p:sp>
      <p:sp>
        <p:nvSpPr>
          <p:cNvPr id="4" name="Footer Placeholder 3">
            <a:extLst>
              <a:ext uri="{FF2B5EF4-FFF2-40B4-BE49-F238E27FC236}">
                <a16:creationId xmlns:a16="http://schemas.microsoft.com/office/drawing/2014/main" id="{48B8ACB9-F61C-228C-F18F-A67AE904A1EA}"/>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13632418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1974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BC609-D5CF-714C-85D2-39AD4A74A3C4}"/>
              </a:ext>
            </a:extLst>
          </p:cNvPr>
          <p:cNvSpPr>
            <a:spLocks noGrp="1"/>
          </p:cNvSpPr>
          <p:nvPr>
            <p:ph type="title"/>
          </p:nvPr>
        </p:nvSpPr>
        <p:spPr/>
        <p:txBody>
          <a:bodyPr/>
          <a:lstStyle/>
          <a:p>
            <a:r>
              <a:rPr lang="en-US" dirty="0"/>
              <a:t>The importance of behavioural support</a:t>
            </a:r>
          </a:p>
        </p:txBody>
      </p:sp>
      <p:sp>
        <p:nvSpPr>
          <p:cNvPr id="3" name="Text Placeholder 2">
            <a:extLst>
              <a:ext uri="{FF2B5EF4-FFF2-40B4-BE49-F238E27FC236}">
                <a16:creationId xmlns:a16="http://schemas.microsoft.com/office/drawing/2014/main" id="{C34B81E8-93D6-6926-8FD9-DEC4156D9673}"/>
              </a:ext>
            </a:extLst>
          </p:cNvPr>
          <p:cNvSpPr>
            <a:spLocks noGrp="1"/>
          </p:cNvSpPr>
          <p:nvPr>
            <p:ph type="body" idx="12"/>
          </p:nvPr>
        </p:nvSpPr>
        <p:spPr/>
        <p:txBody>
          <a:bodyPr/>
          <a:lstStyle/>
          <a:p>
            <a:pPr>
              <a:spcAft>
                <a:spcPts val="1500"/>
              </a:spcAft>
            </a:pPr>
            <a:r>
              <a:rPr lang="en-US" dirty="0"/>
              <a:t>Medications roughly double or triple someone’s chances of stopping</a:t>
            </a:r>
          </a:p>
          <a:p>
            <a:pPr>
              <a:spcAft>
                <a:spcPts val="1500"/>
              </a:spcAft>
            </a:pPr>
            <a:r>
              <a:rPr lang="en-US" b="1" dirty="0">
                <a:solidFill>
                  <a:schemeClr val="accent1"/>
                </a:solidFill>
              </a:rPr>
              <a:t>So does behavioural support!</a:t>
            </a:r>
          </a:p>
          <a:p>
            <a:pPr>
              <a:spcAft>
                <a:spcPts val="1500"/>
              </a:spcAft>
            </a:pPr>
            <a:r>
              <a:rPr lang="en-US" dirty="0"/>
              <a:t>But what are the active ingredients of behavioural support…</a:t>
            </a:r>
          </a:p>
        </p:txBody>
      </p:sp>
      <p:sp>
        <p:nvSpPr>
          <p:cNvPr id="4" name="Footer Placeholder 3">
            <a:extLst>
              <a:ext uri="{FF2B5EF4-FFF2-40B4-BE49-F238E27FC236}">
                <a16:creationId xmlns:a16="http://schemas.microsoft.com/office/drawing/2014/main" id="{D17BA7F5-48A6-C6F6-C5E8-84FD646338F4}"/>
              </a:ext>
            </a:extLst>
          </p:cNvPr>
          <p:cNvSpPr txBox="1">
            <a:spLocks/>
          </p:cNvSpPr>
          <p:nvPr/>
        </p:nvSpPr>
        <p:spPr>
          <a:xfrm>
            <a:off x="518007" y="6362936"/>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049596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9E8BF9D-58DE-1620-F6F1-6047A28AC304}"/>
              </a:ext>
            </a:extLst>
          </p:cNvPr>
          <p:cNvPicPr>
            <a:picLocks noChangeAspect="1"/>
          </p:cNvPicPr>
          <p:nvPr/>
        </p:nvPicPr>
        <p:blipFill>
          <a:blip r:embed="rId3"/>
          <a:stretch>
            <a:fillRect/>
          </a:stretch>
        </p:blipFill>
        <p:spPr>
          <a:xfrm>
            <a:off x="0" y="0"/>
            <a:ext cx="9144000" cy="6858000"/>
          </a:xfrm>
          <a:prstGeom prst="rect">
            <a:avLst/>
          </a:prstGeom>
        </p:spPr>
      </p:pic>
      <p:sp>
        <p:nvSpPr>
          <p:cNvPr id="5" name="Freeform 4">
            <a:extLst>
              <a:ext uri="{FF2B5EF4-FFF2-40B4-BE49-F238E27FC236}">
                <a16:creationId xmlns:a16="http://schemas.microsoft.com/office/drawing/2014/main" id="{1EF0F783-0E1B-A575-05C5-ECBF1695A543}"/>
              </a:ext>
            </a:extLst>
          </p:cNvPr>
          <p:cNvSpPr/>
          <p:nvPr/>
        </p:nvSpPr>
        <p:spPr>
          <a:xfrm>
            <a:off x="4447006" y="1663953"/>
            <a:ext cx="3309811" cy="3223646"/>
          </a:xfrm>
          <a:custGeom>
            <a:avLst/>
            <a:gdLst>
              <a:gd name="connsiteX0" fmla="*/ 0 w 3046174"/>
              <a:gd name="connsiteY0" fmla="*/ 1523087 h 3046174"/>
              <a:gd name="connsiteX1" fmla="*/ 1523087 w 3046174"/>
              <a:gd name="connsiteY1" fmla="*/ 0 h 3046174"/>
              <a:gd name="connsiteX2" fmla="*/ 3046174 w 3046174"/>
              <a:gd name="connsiteY2" fmla="*/ 1523087 h 3046174"/>
              <a:gd name="connsiteX3" fmla="*/ 1523087 w 3046174"/>
              <a:gd name="connsiteY3" fmla="*/ 3046174 h 3046174"/>
              <a:gd name="connsiteX4" fmla="*/ 0 w 3046174"/>
              <a:gd name="connsiteY4" fmla="*/ 1523087 h 3046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6174" h="3046174">
                <a:moveTo>
                  <a:pt x="0" y="1523087"/>
                </a:moveTo>
                <a:cubicBezTo>
                  <a:pt x="0" y="681909"/>
                  <a:pt x="681909" y="0"/>
                  <a:pt x="1523087" y="0"/>
                </a:cubicBezTo>
                <a:cubicBezTo>
                  <a:pt x="2364265" y="0"/>
                  <a:pt x="3046174" y="681909"/>
                  <a:pt x="3046174" y="1523087"/>
                </a:cubicBezTo>
                <a:cubicBezTo>
                  <a:pt x="3046174" y="2364265"/>
                  <a:pt x="2364265" y="3046174"/>
                  <a:pt x="1523087" y="3046174"/>
                </a:cubicBezTo>
                <a:cubicBezTo>
                  <a:pt x="681909" y="3046174"/>
                  <a:pt x="0" y="2364265"/>
                  <a:pt x="0" y="1523087"/>
                </a:cubicBezTo>
                <a:close/>
              </a:path>
            </a:pathLst>
          </a:custGeom>
          <a:solidFill>
            <a:schemeClr val="bg1"/>
          </a:solidFill>
          <a:effectLst>
            <a:glow rad="1270000">
              <a:schemeClr val="bg1">
                <a:alpha val="0"/>
              </a:schemeClr>
            </a:glow>
            <a:outerShdw blurRad="317500" dist="63500" dir="5400000" algn="ctr" rotWithShape="0">
              <a:srgbClr val="000000">
                <a:alpha val="50082"/>
              </a:srgbClr>
            </a:outerShdw>
          </a:effectLst>
        </p:spPr>
        <p:style>
          <a:lnRef idx="0">
            <a:schemeClr val="lt1">
              <a:hueOff val="0"/>
              <a:satOff val="0"/>
              <a:lumOff val="0"/>
              <a:alphaOff val="0"/>
            </a:schemeClr>
          </a:lnRef>
          <a:fillRef idx="3">
            <a:scrgbClr r="0" g="0" b="0"/>
          </a:fillRef>
          <a:effectRef idx="0">
            <a:scrgbClr r="0" g="0" b="0"/>
          </a:effectRef>
          <a:fontRef idx="minor">
            <a:schemeClr val="tx1"/>
          </a:fontRef>
        </p:style>
        <p:txBody>
          <a:bodyPr spcFirstLastPara="0" vert="horz" wrap="square" lIns="476582" tIns="476582" rIns="476582" bIns="476582" numCol="1" spcCol="1270" anchor="ctr" anchorCtr="0">
            <a:noAutofit/>
          </a:bodyPr>
          <a:lstStyle/>
          <a:p>
            <a:pPr marL="0" lvl="0" indent="0" algn="ctr" defTabSz="1066800">
              <a:lnSpc>
                <a:spcPct val="90000"/>
              </a:lnSpc>
              <a:spcBef>
                <a:spcPct val="0"/>
              </a:spcBef>
              <a:spcAft>
                <a:spcPct val="35000"/>
              </a:spcAft>
              <a:buNone/>
            </a:pPr>
            <a:r>
              <a:rPr lang="en-US" sz="2400" b="1" i="0" kern="1200">
                <a:solidFill>
                  <a:schemeClr val="accent1"/>
                </a:solidFill>
                <a:latin typeface="Arial" panose="020B0604020202020204" pitchFamily="34" charset="0"/>
                <a:cs typeface="Arial" panose="020B0604020202020204" pitchFamily="34" charset="0"/>
              </a:rPr>
              <a:t>Building Rapport</a:t>
            </a:r>
          </a:p>
        </p:txBody>
      </p:sp>
      <p:grpSp>
        <p:nvGrpSpPr>
          <p:cNvPr id="15" name="Group 14">
            <a:extLst>
              <a:ext uri="{FF2B5EF4-FFF2-40B4-BE49-F238E27FC236}">
                <a16:creationId xmlns:a16="http://schemas.microsoft.com/office/drawing/2014/main" id="{CD93636F-16D0-9452-51A1-90D84612B5A8}"/>
              </a:ext>
            </a:extLst>
          </p:cNvPr>
          <p:cNvGrpSpPr/>
          <p:nvPr/>
        </p:nvGrpSpPr>
        <p:grpSpPr>
          <a:xfrm>
            <a:off x="571500" y="486182"/>
            <a:ext cx="8250143" cy="5693653"/>
            <a:chOff x="571500" y="486182"/>
            <a:chExt cx="8250143" cy="5693653"/>
          </a:xfrm>
        </p:grpSpPr>
        <p:sp>
          <p:nvSpPr>
            <p:cNvPr id="3" name="Text Placeholder 3">
              <a:extLst>
                <a:ext uri="{FF2B5EF4-FFF2-40B4-BE49-F238E27FC236}">
                  <a16:creationId xmlns:a16="http://schemas.microsoft.com/office/drawing/2014/main" id="{F244065F-81A0-B8C1-52EF-3E9C2F478B4F}"/>
                </a:ext>
              </a:extLst>
            </p:cNvPr>
            <p:cNvSpPr txBox="1">
              <a:spLocks/>
            </p:cNvSpPr>
            <p:nvPr/>
          </p:nvSpPr>
          <p:spPr>
            <a:xfrm>
              <a:off x="571500" y="738447"/>
              <a:ext cx="2931117" cy="2486891"/>
            </a:xfrm>
            <a:prstGeom prst="rect">
              <a:avLst/>
            </a:prstGeom>
          </p:spPr>
          <p:txBody>
            <a:bodyPr/>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3000"/>
                </a:lnSpc>
                <a:spcAft>
                  <a:spcPts val="900"/>
                </a:spcAft>
                <a:buFont typeface="Lucida Grande" panose="020B0600040502020204" pitchFamily="34" charset="0"/>
                <a:buNone/>
              </a:pPr>
              <a:r>
                <a:rPr lang="en-US" sz="2300" b="1" err="1">
                  <a:solidFill>
                    <a:schemeClr val="bg1"/>
                  </a:solidFill>
                </a:rPr>
                <a:t>Behaviour</a:t>
              </a:r>
              <a:r>
                <a:rPr lang="en-US" sz="2300" b="1">
                  <a:solidFill>
                    <a:schemeClr val="bg1"/>
                  </a:solidFill>
                </a:rPr>
                <a:t> change </a:t>
              </a:r>
              <a:br>
                <a:rPr lang="en-US" sz="2300" b="1">
                  <a:solidFill>
                    <a:schemeClr val="bg1"/>
                  </a:solidFill>
                </a:rPr>
              </a:br>
              <a:r>
                <a:rPr lang="en-US" sz="2300" b="1">
                  <a:solidFill>
                    <a:schemeClr val="bg1"/>
                  </a:solidFill>
                </a:rPr>
                <a:t>techniques (BCTs)</a:t>
              </a:r>
            </a:p>
            <a:p>
              <a:pPr>
                <a:lnSpc>
                  <a:spcPts val="3000"/>
                </a:lnSpc>
                <a:spcBef>
                  <a:spcPts val="300"/>
                </a:spcBef>
                <a:spcAft>
                  <a:spcPts val="900"/>
                </a:spcAft>
              </a:pPr>
              <a:r>
                <a:rPr lang="en-US">
                  <a:solidFill>
                    <a:schemeClr val="bg1"/>
                  </a:solidFill>
                </a:rPr>
                <a:t>71 identified</a:t>
              </a:r>
            </a:p>
            <a:p>
              <a:pPr>
                <a:lnSpc>
                  <a:spcPts val="3000"/>
                </a:lnSpc>
                <a:spcBef>
                  <a:spcPts val="300"/>
                </a:spcBef>
                <a:spcAft>
                  <a:spcPts val="900"/>
                </a:spcAft>
              </a:pPr>
              <a:r>
                <a:rPr lang="en-US">
                  <a:solidFill>
                    <a:schemeClr val="bg1"/>
                  </a:solidFill>
                </a:rPr>
                <a:t>16 good evidence</a:t>
              </a:r>
            </a:p>
            <a:p>
              <a:pPr>
                <a:lnSpc>
                  <a:spcPts val="3000"/>
                </a:lnSpc>
                <a:spcBef>
                  <a:spcPts val="300"/>
                </a:spcBef>
                <a:spcAft>
                  <a:spcPts val="900"/>
                </a:spcAft>
              </a:pPr>
              <a:r>
                <a:rPr lang="en-US">
                  <a:solidFill>
                    <a:schemeClr val="bg1"/>
                  </a:solidFill>
                </a:rPr>
                <a:t>8 top BCTs</a:t>
              </a:r>
              <a:endParaRPr lang="en-US"/>
            </a:p>
          </p:txBody>
        </p:sp>
        <p:sp>
          <p:nvSpPr>
            <p:cNvPr id="6" name="Freeform 5">
              <a:extLst>
                <a:ext uri="{FF2B5EF4-FFF2-40B4-BE49-F238E27FC236}">
                  <a16:creationId xmlns:a16="http://schemas.microsoft.com/office/drawing/2014/main" id="{A2AB5001-7368-6468-8CDF-C76DB8E2ED22}"/>
                </a:ext>
              </a:extLst>
            </p:cNvPr>
            <p:cNvSpPr/>
            <p:nvPr/>
          </p:nvSpPr>
          <p:spPr>
            <a:xfrm>
              <a:off x="5290430" y="486182"/>
              <a:ext cx="1622965" cy="1622965"/>
            </a:xfrm>
            <a:custGeom>
              <a:avLst/>
              <a:gdLst>
                <a:gd name="connsiteX0" fmla="*/ 0 w 1622965"/>
                <a:gd name="connsiteY0" fmla="*/ 811483 h 1622965"/>
                <a:gd name="connsiteX1" fmla="*/ 811483 w 1622965"/>
                <a:gd name="connsiteY1" fmla="*/ 0 h 1622965"/>
                <a:gd name="connsiteX2" fmla="*/ 1622966 w 1622965"/>
                <a:gd name="connsiteY2" fmla="*/ 811483 h 1622965"/>
                <a:gd name="connsiteX3" fmla="*/ 811483 w 1622965"/>
                <a:gd name="connsiteY3" fmla="*/ 1622966 h 1622965"/>
                <a:gd name="connsiteX4" fmla="*/ 0 w 1622965"/>
                <a:gd name="connsiteY4" fmla="*/ 811483 h 1622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2965" h="1622965">
                  <a:moveTo>
                    <a:pt x="0" y="811483"/>
                  </a:moveTo>
                  <a:cubicBezTo>
                    <a:pt x="0" y="363313"/>
                    <a:pt x="363313" y="0"/>
                    <a:pt x="811483" y="0"/>
                  </a:cubicBezTo>
                  <a:cubicBezTo>
                    <a:pt x="1259653" y="0"/>
                    <a:pt x="1622966" y="363313"/>
                    <a:pt x="1622966" y="811483"/>
                  </a:cubicBezTo>
                  <a:cubicBezTo>
                    <a:pt x="1622966" y="1259653"/>
                    <a:pt x="1259653" y="1622966"/>
                    <a:pt x="811483" y="1622966"/>
                  </a:cubicBezTo>
                  <a:cubicBezTo>
                    <a:pt x="363313" y="1622966"/>
                    <a:pt x="0" y="1259653"/>
                    <a:pt x="0" y="811483"/>
                  </a:cubicBezTo>
                  <a:close/>
                </a:path>
              </a:pathLst>
            </a:custGeom>
            <a:solidFill>
              <a:srgbClr val="6EBE00"/>
            </a:solidFill>
            <a:ln w="50800">
              <a:solidFill>
                <a:schemeClr val="bg1"/>
              </a:solidFill>
            </a:ln>
            <a:effectLst>
              <a:outerShdw blurRad="317500" dist="63500" dir="5400000" algn="ctr" rotWithShape="0">
                <a:srgbClr val="000000">
                  <a:alpha val="35000"/>
                </a:srgbClr>
              </a:outerShdw>
            </a:effectLst>
          </p:spPr>
          <p:style>
            <a:lnRef idx="0">
              <a:scrgbClr r="0" g="0" b="0"/>
            </a:lnRef>
            <a:fillRef idx="3">
              <a:scrgbClr r="0" g="0" b="0"/>
            </a:fillRef>
            <a:effectRef idx="0">
              <a:scrgbClr r="0" g="0" b="0"/>
            </a:effectRef>
            <a:fontRef idx="minor">
              <a:schemeClr val="tx1"/>
            </a:fontRef>
          </p:style>
          <p:txBody>
            <a:bodyPr spcFirstLastPara="0" vert="horz" wrap="square" lIns="0" tIns="0" rIns="0" bIns="54000" numCol="1" spcCol="1270" anchor="ctr" anchorCtr="0">
              <a:noAutofit/>
            </a:bodyPr>
            <a:lstStyle/>
            <a:p>
              <a:pPr marL="0" lvl="0" indent="0" algn="ctr" defTabSz="577850">
                <a:lnSpc>
                  <a:spcPts val="1560"/>
                </a:lnSpc>
                <a:spcBef>
                  <a:spcPct val="0"/>
                </a:spcBef>
                <a:spcAft>
                  <a:spcPct val="35000"/>
                </a:spcAft>
                <a:buNone/>
              </a:pPr>
              <a:r>
                <a:rPr lang="en-US" sz="1300" b="0" i="0" kern="1200">
                  <a:solidFill>
                    <a:schemeClr val="bg1"/>
                  </a:solidFill>
                  <a:latin typeface="Arial" panose="020B0604020202020204" pitchFamily="34" charset="0"/>
                  <a:cs typeface="Arial" panose="020B0604020202020204" pitchFamily="34" charset="0"/>
                </a:rPr>
                <a:t>Carbon</a:t>
              </a:r>
              <a:br>
                <a:rPr lang="en-US" sz="1300" b="0" i="0" kern="1200">
                  <a:solidFill>
                    <a:schemeClr val="bg1"/>
                  </a:solidFill>
                  <a:latin typeface="Arial" panose="020B0604020202020204" pitchFamily="34" charset="0"/>
                  <a:cs typeface="Arial" panose="020B0604020202020204" pitchFamily="34" charset="0"/>
                </a:rPr>
              </a:br>
              <a:r>
                <a:rPr lang="en-US" sz="1300" b="0" i="0" kern="1200">
                  <a:solidFill>
                    <a:schemeClr val="bg1"/>
                  </a:solidFill>
                  <a:latin typeface="Arial" panose="020B0604020202020204" pitchFamily="34" charset="0"/>
                  <a:cs typeface="Arial" panose="020B0604020202020204" pitchFamily="34" charset="0"/>
                </a:rPr>
                <a:t>Monoxide</a:t>
              </a:r>
              <a:br>
                <a:rPr lang="en-US" sz="1300" b="0" i="0" kern="1200">
                  <a:solidFill>
                    <a:schemeClr val="bg1"/>
                  </a:solidFill>
                  <a:latin typeface="Arial" panose="020B0604020202020204" pitchFamily="34" charset="0"/>
                  <a:cs typeface="Arial" panose="020B0604020202020204" pitchFamily="34" charset="0"/>
                </a:rPr>
              </a:br>
              <a:r>
                <a:rPr lang="en-US" sz="1300" b="0" i="0" kern="1200">
                  <a:solidFill>
                    <a:schemeClr val="bg1"/>
                  </a:solidFill>
                  <a:latin typeface="Arial" panose="020B0604020202020204" pitchFamily="34" charset="0"/>
                  <a:cs typeface="Arial" panose="020B0604020202020204" pitchFamily="34" charset="0"/>
                </a:rPr>
                <a:t>Testing</a:t>
              </a:r>
            </a:p>
          </p:txBody>
        </p:sp>
        <p:sp>
          <p:nvSpPr>
            <p:cNvPr id="8" name="Freeform 7">
              <a:extLst>
                <a:ext uri="{FF2B5EF4-FFF2-40B4-BE49-F238E27FC236}">
                  <a16:creationId xmlns:a16="http://schemas.microsoft.com/office/drawing/2014/main" id="{982BB88E-9393-095D-6372-0481CF1754C2}"/>
                </a:ext>
              </a:extLst>
            </p:cNvPr>
            <p:cNvSpPr/>
            <p:nvPr/>
          </p:nvSpPr>
          <p:spPr>
            <a:xfrm>
              <a:off x="7198678" y="3015081"/>
              <a:ext cx="1622965" cy="1622965"/>
            </a:xfrm>
            <a:custGeom>
              <a:avLst/>
              <a:gdLst>
                <a:gd name="connsiteX0" fmla="*/ 0 w 1622965"/>
                <a:gd name="connsiteY0" fmla="*/ 811483 h 1622965"/>
                <a:gd name="connsiteX1" fmla="*/ 811483 w 1622965"/>
                <a:gd name="connsiteY1" fmla="*/ 0 h 1622965"/>
                <a:gd name="connsiteX2" fmla="*/ 1622966 w 1622965"/>
                <a:gd name="connsiteY2" fmla="*/ 811483 h 1622965"/>
                <a:gd name="connsiteX3" fmla="*/ 811483 w 1622965"/>
                <a:gd name="connsiteY3" fmla="*/ 1622966 h 1622965"/>
                <a:gd name="connsiteX4" fmla="*/ 0 w 1622965"/>
                <a:gd name="connsiteY4" fmla="*/ 811483 h 1622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2965" h="1622965">
                  <a:moveTo>
                    <a:pt x="0" y="811483"/>
                  </a:moveTo>
                  <a:cubicBezTo>
                    <a:pt x="0" y="363313"/>
                    <a:pt x="363313" y="0"/>
                    <a:pt x="811483" y="0"/>
                  </a:cubicBezTo>
                  <a:cubicBezTo>
                    <a:pt x="1259653" y="0"/>
                    <a:pt x="1622966" y="363313"/>
                    <a:pt x="1622966" y="811483"/>
                  </a:cubicBezTo>
                  <a:cubicBezTo>
                    <a:pt x="1622966" y="1259653"/>
                    <a:pt x="1259653" y="1622966"/>
                    <a:pt x="811483" y="1622966"/>
                  </a:cubicBezTo>
                  <a:cubicBezTo>
                    <a:pt x="363313" y="1622966"/>
                    <a:pt x="0" y="1259653"/>
                    <a:pt x="0" y="811483"/>
                  </a:cubicBezTo>
                  <a:close/>
                </a:path>
              </a:pathLst>
            </a:custGeom>
            <a:solidFill>
              <a:srgbClr val="934FC7"/>
            </a:solidFill>
            <a:ln w="50800">
              <a:solidFill>
                <a:schemeClr val="bg1"/>
              </a:solidFill>
            </a:ln>
            <a:effectLst>
              <a:outerShdw blurRad="317500" dist="63500" dir="5400000" algn="ctr" rotWithShape="0">
                <a:srgbClr val="000000">
                  <a:alpha val="35000"/>
                </a:srgbClr>
              </a:outerShdw>
            </a:effectLst>
          </p:spPr>
          <p:style>
            <a:lnRef idx="0">
              <a:scrgbClr r="0" g="0" b="0"/>
            </a:lnRef>
            <a:fillRef idx="3">
              <a:scrgbClr r="0" g="0" b="0"/>
            </a:fillRef>
            <a:effectRef idx="0">
              <a:scrgbClr r="0" g="0" b="0"/>
            </a:effectRef>
            <a:fontRef idx="minor">
              <a:schemeClr val="tx1"/>
            </a:fontRef>
          </p:style>
          <p:txBody>
            <a:bodyPr spcFirstLastPara="0" vert="horz" wrap="square" lIns="0" tIns="0" rIns="0" bIns="54000" numCol="1" spcCol="1270" anchor="ctr" anchorCtr="0">
              <a:noAutofit/>
            </a:bodyPr>
            <a:lstStyle/>
            <a:p>
              <a:pPr marL="0" lvl="0" indent="0" algn="ctr" defTabSz="577850">
                <a:lnSpc>
                  <a:spcPts val="1560"/>
                </a:lnSpc>
                <a:spcBef>
                  <a:spcPct val="0"/>
                </a:spcBef>
                <a:spcAft>
                  <a:spcPct val="35000"/>
                </a:spcAft>
                <a:buNone/>
              </a:pPr>
              <a:r>
                <a:rPr lang="en-US" sz="1300" b="0" i="0" kern="1200">
                  <a:solidFill>
                    <a:schemeClr val="bg1"/>
                  </a:solidFill>
                  <a:latin typeface="Arial" panose="020B0604020202020204" pitchFamily="34" charset="0"/>
                  <a:cs typeface="Arial" panose="020B0604020202020204" pitchFamily="34" charset="0"/>
                </a:rPr>
                <a:t>Addressing</a:t>
              </a:r>
              <a:br>
                <a:rPr lang="en-US" sz="1300" b="0" i="0" kern="1200">
                  <a:solidFill>
                    <a:schemeClr val="bg1"/>
                  </a:solidFill>
                  <a:latin typeface="Arial" panose="020B0604020202020204" pitchFamily="34" charset="0"/>
                  <a:cs typeface="Arial" panose="020B0604020202020204" pitchFamily="34" charset="0"/>
                </a:rPr>
              </a:br>
              <a:r>
                <a:rPr lang="en-US" sz="1300" b="0" i="0" kern="1200">
                  <a:solidFill>
                    <a:schemeClr val="bg1"/>
                  </a:solidFill>
                  <a:latin typeface="Arial" panose="020B0604020202020204" pitchFamily="34" charset="0"/>
                  <a:cs typeface="Arial" panose="020B0604020202020204" pitchFamily="34" charset="0"/>
                </a:rPr>
                <a:t>barriers,</a:t>
              </a:r>
              <a:br>
                <a:rPr lang="en-US" sz="1300" b="0" i="0" kern="1200">
                  <a:solidFill>
                    <a:schemeClr val="bg1"/>
                  </a:solidFill>
                  <a:latin typeface="Arial" panose="020B0604020202020204" pitchFamily="34" charset="0"/>
                  <a:cs typeface="Arial" panose="020B0604020202020204" pitchFamily="34" charset="0"/>
                </a:rPr>
              </a:br>
              <a:r>
                <a:rPr lang="en-US" sz="1300" b="0" i="0" kern="1200">
                  <a:solidFill>
                    <a:schemeClr val="bg1"/>
                  </a:solidFill>
                  <a:latin typeface="Arial" panose="020B0604020202020204" pitchFamily="34" charset="0"/>
                  <a:cs typeface="Arial" panose="020B0604020202020204" pitchFamily="34" charset="0"/>
                </a:rPr>
                <a:t>smoking cues,</a:t>
              </a:r>
              <a:br>
                <a:rPr lang="en-US" sz="1300" b="0" i="0" kern="1200">
                  <a:solidFill>
                    <a:schemeClr val="bg1"/>
                  </a:solidFill>
                  <a:latin typeface="Arial" panose="020B0604020202020204" pitchFamily="34" charset="0"/>
                  <a:cs typeface="Arial" panose="020B0604020202020204" pitchFamily="34" charset="0"/>
                </a:rPr>
              </a:br>
              <a:r>
                <a:rPr lang="en-US" sz="1300" b="0" i="0" kern="1200">
                  <a:solidFill>
                    <a:schemeClr val="bg1"/>
                  </a:solidFill>
                  <a:latin typeface="Arial" panose="020B0604020202020204" pitchFamily="34" charset="0"/>
                  <a:cs typeface="Arial" panose="020B0604020202020204" pitchFamily="34" charset="0"/>
                </a:rPr>
                <a:t>and triggers</a:t>
              </a:r>
            </a:p>
          </p:txBody>
        </p:sp>
        <p:sp>
          <p:nvSpPr>
            <p:cNvPr id="10" name="Freeform 9">
              <a:extLst>
                <a:ext uri="{FF2B5EF4-FFF2-40B4-BE49-F238E27FC236}">
                  <a16:creationId xmlns:a16="http://schemas.microsoft.com/office/drawing/2014/main" id="{A3350E98-DBF6-35BC-DC65-22D2419B7966}"/>
                </a:ext>
              </a:extLst>
            </p:cNvPr>
            <p:cNvSpPr/>
            <p:nvPr/>
          </p:nvSpPr>
          <p:spPr>
            <a:xfrm>
              <a:off x="3331437" y="3015081"/>
              <a:ext cx="1622965" cy="1622965"/>
            </a:xfrm>
            <a:custGeom>
              <a:avLst/>
              <a:gdLst>
                <a:gd name="connsiteX0" fmla="*/ 0 w 1622965"/>
                <a:gd name="connsiteY0" fmla="*/ 811483 h 1622965"/>
                <a:gd name="connsiteX1" fmla="*/ 811483 w 1622965"/>
                <a:gd name="connsiteY1" fmla="*/ 0 h 1622965"/>
                <a:gd name="connsiteX2" fmla="*/ 1622966 w 1622965"/>
                <a:gd name="connsiteY2" fmla="*/ 811483 h 1622965"/>
                <a:gd name="connsiteX3" fmla="*/ 811483 w 1622965"/>
                <a:gd name="connsiteY3" fmla="*/ 1622966 h 1622965"/>
                <a:gd name="connsiteX4" fmla="*/ 0 w 1622965"/>
                <a:gd name="connsiteY4" fmla="*/ 811483 h 1622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2965" h="1622965">
                  <a:moveTo>
                    <a:pt x="0" y="811483"/>
                  </a:moveTo>
                  <a:cubicBezTo>
                    <a:pt x="0" y="363313"/>
                    <a:pt x="363313" y="0"/>
                    <a:pt x="811483" y="0"/>
                  </a:cubicBezTo>
                  <a:cubicBezTo>
                    <a:pt x="1259653" y="0"/>
                    <a:pt x="1622966" y="363313"/>
                    <a:pt x="1622966" y="811483"/>
                  </a:cubicBezTo>
                  <a:cubicBezTo>
                    <a:pt x="1622966" y="1259653"/>
                    <a:pt x="1259653" y="1622966"/>
                    <a:pt x="811483" y="1622966"/>
                  </a:cubicBezTo>
                  <a:cubicBezTo>
                    <a:pt x="363313" y="1622966"/>
                    <a:pt x="0" y="1259653"/>
                    <a:pt x="0" y="811483"/>
                  </a:cubicBezTo>
                  <a:close/>
                </a:path>
              </a:pathLst>
            </a:custGeom>
            <a:solidFill>
              <a:srgbClr val="FF3C3C"/>
            </a:solidFill>
            <a:ln w="50800">
              <a:solidFill>
                <a:schemeClr val="bg1"/>
              </a:solidFill>
            </a:ln>
            <a:effectLst>
              <a:outerShdw blurRad="317500" dist="63500" dir="5400000" algn="ctr" rotWithShape="0">
                <a:srgbClr val="000000">
                  <a:alpha val="35000"/>
                </a:srgbClr>
              </a:outerShdw>
            </a:effectLst>
          </p:spPr>
          <p:style>
            <a:lnRef idx="0">
              <a:scrgbClr r="0" g="0" b="0"/>
            </a:lnRef>
            <a:fillRef idx="3">
              <a:scrgbClr r="0" g="0" b="0"/>
            </a:fillRef>
            <a:effectRef idx="0">
              <a:scrgbClr r="0" g="0" b="0"/>
            </a:effectRef>
            <a:fontRef idx="minor">
              <a:schemeClr val="tx1"/>
            </a:fontRef>
          </p:style>
          <p:txBody>
            <a:bodyPr spcFirstLastPara="0" vert="horz" wrap="square" lIns="0" tIns="0" rIns="0" bIns="54000" numCol="1" spcCol="1270" anchor="ctr" anchorCtr="0">
              <a:noAutofit/>
            </a:bodyPr>
            <a:lstStyle/>
            <a:p>
              <a:pPr marL="0" lvl="0" indent="0" algn="ctr" defTabSz="577850">
                <a:lnSpc>
                  <a:spcPts val="1560"/>
                </a:lnSpc>
                <a:spcBef>
                  <a:spcPct val="0"/>
                </a:spcBef>
                <a:spcAft>
                  <a:spcPct val="35000"/>
                </a:spcAft>
                <a:buNone/>
              </a:pPr>
              <a:r>
                <a:rPr lang="en-US" sz="1300" b="0" i="0" kern="1200">
                  <a:solidFill>
                    <a:schemeClr val="bg1"/>
                  </a:solidFill>
                  <a:latin typeface="Arial" panose="020B0604020202020204" pitchFamily="34" charset="0"/>
                  <a:cs typeface="Arial" panose="020B0604020202020204" pitchFamily="34" charset="0"/>
                </a:rPr>
                <a:t>Avoid just one</a:t>
              </a:r>
            </a:p>
            <a:p>
              <a:pPr marL="0" lvl="0" indent="0" algn="ctr" defTabSz="577850">
                <a:lnSpc>
                  <a:spcPts val="1560"/>
                </a:lnSpc>
                <a:spcBef>
                  <a:spcPct val="0"/>
                </a:spcBef>
                <a:spcAft>
                  <a:spcPct val="35000"/>
                </a:spcAft>
                <a:buNone/>
              </a:pPr>
              <a:r>
                <a:rPr lang="en-US" sz="1300">
                  <a:solidFill>
                    <a:schemeClr val="bg1"/>
                  </a:solidFill>
                  <a:latin typeface="Arial" panose="020B0604020202020204" pitchFamily="34" charset="0"/>
                  <a:cs typeface="Arial" panose="020B0604020202020204" pitchFamily="34" charset="0"/>
                </a:rPr>
                <a:t>“Not a puff rule”</a:t>
              </a:r>
              <a:endParaRPr lang="en-US" sz="1300" b="0" i="0" kern="1200">
                <a:solidFill>
                  <a:schemeClr val="bg1"/>
                </a:solidFill>
                <a:latin typeface="Arial" panose="020B0604020202020204" pitchFamily="34" charset="0"/>
                <a:cs typeface="Arial" panose="020B0604020202020204" pitchFamily="34" charset="0"/>
              </a:endParaRPr>
            </a:p>
          </p:txBody>
        </p:sp>
        <p:sp>
          <p:nvSpPr>
            <p:cNvPr id="7" name="Freeform 6">
              <a:extLst>
                <a:ext uri="{FF2B5EF4-FFF2-40B4-BE49-F238E27FC236}">
                  <a16:creationId xmlns:a16="http://schemas.microsoft.com/office/drawing/2014/main" id="{61E02A36-C5C7-FEC2-1A8B-36A8A4015623}"/>
                </a:ext>
              </a:extLst>
            </p:cNvPr>
            <p:cNvSpPr/>
            <p:nvPr/>
          </p:nvSpPr>
          <p:spPr>
            <a:xfrm>
              <a:off x="6868941" y="1266669"/>
              <a:ext cx="1622965" cy="1622965"/>
            </a:xfrm>
            <a:custGeom>
              <a:avLst/>
              <a:gdLst>
                <a:gd name="connsiteX0" fmla="*/ 0 w 1622965"/>
                <a:gd name="connsiteY0" fmla="*/ 811483 h 1622965"/>
                <a:gd name="connsiteX1" fmla="*/ 811483 w 1622965"/>
                <a:gd name="connsiteY1" fmla="*/ 0 h 1622965"/>
                <a:gd name="connsiteX2" fmla="*/ 1622966 w 1622965"/>
                <a:gd name="connsiteY2" fmla="*/ 811483 h 1622965"/>
                <a:gd name="connsiteX3" fmla="*/ 811483 w 1622965"/>
                <a:gd name="connsiteY3" fmla="*/ 1622966 h 1622965"/>
                <a:gd name="connsiteX4" fmla="*/ 0 w 1622965"/>
                <a:gd name="connsiteY4" fmla="*/ 811483 h 1622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2965" h="1622965">
                  <a:moveTo>
                    <a:pt x="0" y="811483"/>
                  </a:moveTo>
                  <a:cubicBezTo>
                    <a:pt x="0" y="363313"/>
                    <a:pt x="363313" y="0"/>
                    <a:pt x="811483" y="0"/>
                  </a:cubicBezTo>
                  <a:cubicBezTo>
                    <a:pt x="1259653" y="0"/>
                    <a:pt x="1622966" y="363313"/>
                    <a:pt x="1622966" y="811483"/>
                  </a:cubicBezTo>
                  <a:cubicBezTo>
                    <a:pt x="1622966" y="1259653"/>
                    <a:pt x="1259653" y="1622966"/>
                    <a:pt x="811483" y="1622966"/>
                  </a:cubicBezTo>
                  <a:cubicBezTo>
                    <a:pt x="363313" y="1622966"/>
                    <a:pt x="0" y="1259653"/>
                    <a:pt x="0" y="811483"/>
                  </a:cubicBezTo>
                  <a:close/>
                </a:path>
              </a:pathLst>
            </a:custGeom>
            <a:solidFill>
              <a:srgbClr val="FF7700"/>
            </a:solidFill>
            <a:ln w="50800">
              <a:solidFill>
                <a:schemeClr val="bg1"/>
              </a:solidFill>
            </a:ln>
            <a:effectLst>
              <a:outerShdw blurRad="317500" dist="63500" dir="5400000" algn="ctr" rotWithShape="0">
                <a:srgbClr val="000000">
                  <a:alpha val="35000"/>
                </a:srgbClr>
              </a:outerShdw>
            </a:effectLst>
          </p:spPr>
          <p:style>
            <a:lnRef idx="0">
              <a:scrgbClr r="0" g="0" b="0"/>
            </a:lnRef>
            <a:fillRef idx="3">
              <a:scrgbClr r="0" g="0" b="0"/>
            </a:fillRef>
            <a:effectRef idx="0">
              <a:scrgbClr r="0" g="0" b="0"/>
            </a:effectRef>
            <a:fontRef idx="minor">
              <a:schemeClr val="tx1"/>
            </a:fontRef>
          </p:style>
          <p:txBody>
            <a:bodyPr spcFirstLastPara="0" vert="horz" wrap="square" lIns="0" tIns="0" rIns="0" bIns="54000" numCol="1" spcCol="1270" anchor="ctr" anchorCtr="0">
              <a:noAutofit/>
            </a:bodyPr>
            <a:lstStyle/>
            <a:p>
              <a:pPr marL="0" lvl="0" indent="0" algn="ctr" defTabSz="577850">
                <a:lnSpc>
                  <a:spcPts val="1560"/>
                </a:lnSpc>
                <a:spcBef>
                  <a:spcPct val="0"/>
                </a:spcBef>
                <a:spcAft>
                  <a:spcPct val="35000"/>
                </a:spcAft>
                <a:buNone/>
              </a:pPr>
              <a:r>
                <a:rPr lang="en-US" sz="1300" b="0" i="0" kern="1200">
                  <a:solidFill>
                    <a:schemeClr val="bg1"/>
                  </a:solidFill>
                  <a:latin typeface="Arial" panose="020B0604020202020204" pitchFamily="34" charset="0"/>
                  <a:cs typeface="Arial" panose="020B0604020202020204" pitchFamily="34" charset="0"/>
                </a:rPr>
                <a:t>Advise on</a:t>
              </a:r>
              <a:br>
                <a:rPr lang="en-US" sz="1300" b="0" i="0" kern="1200">
                  <a:solidFill>
                    <a:schemeClr val="bg1"/>
                  </a:solidFill>
                  <a:latin typeface="Arial" panose="020B0604020202020204" pitchFamily="34" charset="0"/>
                  <a:cs typeface="Arial" panose="020B0604020202020204" pitchFamily="34" charset="0"/>
                </a:rPr>
              </a:br>
              <a:r>
                <a:rPr lang="en-US" sz="1300" b="0" i="0" kern="1200">
                  <a:solidFill>
                    <a:schemeClr val="bg1"/>
                  </a:solidFill>
                  <a:latin typeface="Arial" panose="020B0604020202020204" pitchFamily="34" charset="0"/>
                  <a:cs typeface="Arial" panose="020B0604020202020204" pitchFamily="34" charset="0"/>
                </a:rPr>
                <a:t>Stop Smoking</a:t>
              </a:r>
              <a:br>
                <a:rPr lang="en-US" sz="1300" b="0" i="0" kern="1200">
                  <a:solidFill>
                    <a:schemeClr val="bg1"/>
                  </a:solidFill>
                  <a:latin typeface="Arial" panose="020B0604020202020204" pitchFamily="34" charset="0"/>
                  <a:cs typeface="Arial" panose="020B0604020202020204" pitchFamily="34" charset="0"/>
                </a:rPr>
              </a:br>
              <a:r>
                <a:rPr lang="en-US" sz="1300" b="0" i="0" kern="1200">
                  <a:solidFill>
                    <a:schemeClr val="bg1"/>
                  </a:solidFill>
                  <a:latin typeface="Arial" panose="020B0604020202020204" pitchFamily="34" charset="0"/>
                  <a:cs typeface="Arial" panose="020B0604020202020204" pitchFamily="34" charset="0"/>
                </a:rPr>
                <a:t>Medications</a:t>
              </a:r>
            </a:p>
          </p:txBody>
        </p:sp>
        <p:sp>
          <p:nvSpPr>
            <p:cNvPr id="11" name="Freeform 10">
              <a:extLst>
                <a:ext uri="{FF2B5EF4-FFF2-40B4-BE49-F238E27FC236}">
                  <a16:creationId xmlns:a16="http://schemas.microsoft.com/office/drawing/2014/main" id="{470786C1-AF03-FC3C-E871-49D1268EA03D}"/>
                </a:ext>
              </a:extLst>
            </p:cNvPr>
            <p:cNvSpPr/>
            <p:nvPr/>
          </p:nvSpPr>
          <p:spPr>
            <a:xfrm>
              <a:off x="3671567" y="1266669"/>
              <a:ext cx="1633028" cy="1620081"/>
            </a:xfrm>
            <a:custGeom>
              <a:avLst/>
              <a:gdLst>
                <a:gd name="connsiteX0" fmla="*/ 0 w 1730249"/>
                <a:gd name="connsiteY0" fmla="*/ 858266 h 1716531"/>
                <a:gd name="connsiteX1" fmla="*/ 865125 w 1730249"/>
                <a:gd name="connsiteY1" fmla="*/ 0 h 1716531"/>
                <a:gd name="connsiteX2" fmla="*/ 1730250 w 1730249"/>
                <a:gd name="connsiteY2" fmla="*/ 858266 h 1716531"/>
                <a:gd name="connsiteX3" fmla="*/ 865125 w 1730249"/>
                <a:gd name="connsiteY3" fmla="*/ 1716532 h 1716531"/>
                <a:gd name="connsiteX4" fmla="*/ 0 w 1730249"/>
                <a:gd name="connsiteY4" fmla="*/ 858266 h 17165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249" h="1716531">
                  <a:moveTo>
                    <a:pt x="0" y="858266"/>
                  </a:moveTo>
                  <a:cubicBezTo>
                    <a:pt x="0" y="384259"/>
                    <a:pt x="387330" y="0"/>
                    <a:pt x="865125" y="0"/>
                  </a:cubicBezTo>
                  <a:cubicBezTo>
                    <a:pt x="1342920" y="0"/>
                    <a:pt x="1730250" y="384259"/>
                    <a:pt x="1730250" y="858266"/>
                  </a:cubicBezTo>
                  <a:cubicBezTo>
                    <a:pt x="1730250" y="1332273"/>
                    <a:pt x="1342920" y="1716532"/>
                    <a:pt x="865125" y="1716532"/>
                  </a:cubicBezTo>
                  <a:cubicBezTo>
                    <a:pt x="387330" y="1716532"/>
                    <a:pt x="0" y="1332273"/>
                    <a:pt x="0" y="858266"/>
                  </a:cubicBezTo>
                  <a:close/>
                </a:path>
              </a:pathLst>
            </a:custGeom>
            <a:solidFill>
              <a:srgbClr val="00B0F0"/>
            </a:solidFill>
            <a:ln w="57150" cmpd="sng">
              <a:solidFill>
                <a:schemeClr val="bg2"/>
              </a:solidFill>
            </a:ln>
            <a:effectLst>
              <a:outerShdw blurRad="317500" dist="63500" dir="5400000" algn="ctr" rotWithShape="0">
                <a:srgbClr val="000000">
                  <a:alpha val="35000"/>
                </a:srgbClr>
              </a:outerShdw>
            </a:effectLst>
          </p:spPr>
          <p:style>
            <a:lnRef idx="0">
              <a:scrgbClr r="0" g="0" b="0"/>
            </a:lnRef>
            <a:fillRef idx="3">
              <a:scrgbClr r="0" g="0" b="0"/>
            </a:fillRef>
            <a:effectRef idx="0">
              <a:schemeClr val="accent3">
                <a:alpha val="50000"/>
                <a:hueOff val="-21276791"/>
                <a:satOff val="11036"/>
                <a:lumOff val="62354"/>
                <a:alphaOff val="0"/>
              </a:schemeClr>
            </a:effectRef>
            <a:fontRef idx="minor">
              <a:schemeClr val="tx1"/>
            </a:fontRef>
          </p:style>
          <p:txBody>
            <a:bodyPr spcFirstLastPara="0" vert="horz" wrap="square" lIns="0" tIns="0" rIns="0" bIns="54000" numCol="1" spcCol="1270" anchor="ctr" anchorCtr="0">
              <a:noAutofit/>
            </a:bodyPr>
            <a:lstStyle/>
            <a:p>
              <a:pPr marL="0" lvl="0" indent="0" algn="ctr" defTabSz="577850">
                <a:lnSpc>
                  <a:spcPts val="1560"/>
                </a:lnSpc>
                <a:spcBef>
                  <a:spcPct val="0"/>
                </a:spcBef>
                <a:spcAft>
                  <a:spcPts val="1146"/>
                </a:spcAft>
                <a:buNone/>
              </a:pPr>
              <a:r>
                <a:rPr lang="en-US" sz="1300" b="0" kern="1200">
                  <a:solidFill>
                    <a:srgbClr val="FFFFFF"/>
                  </a:solidFill>
                  <a:latin typeface="Arial" panose="020B0604020202020204" pitchFamily="34" charset="0"/>
                  <a:cs typeface="Arial" panose="020B0604020202020204" pitchFamily="34" charset="0"/>
                </a:rPr>
                <a:t>Increase </a:t>
              </a:r>
              <a:br>
                <a:rPr lang="en-US" sz="1300" b="0" kern="1200">
                  <a:solidFill>
                    <a:srgbClr val="FFFFFF"/>
                  </a:solidFill>
                  <a:latin typeface="Arial" panose="020B0604020202020204" pitchFamily="34" charset="0"/>
                  <a:cs typeface="Arial" panose="020B0604020202020204" pitchFamily="34" charset="0"/>
                </a:rPr>
              </a:br>
              <a:r>
                <a:rPr lang="en-US" sz="1300" b="0" kern="1200">
                  <a:solidFill>
                    <a:srgbClr val="FFFFFF"/>
                  </a:solidFill>
                  <a:latin typeface="Arial" panose="020B0604020202020204" pitchFamily="34" charset="0"/>
                  <a:cs typeface="Arial" panose="020B0604020202020204" pitchFamily="34" charset="0"/>
                </a:rPr>
                <a:t>Motivation and Confidence</a:t>
              </a:r>
            </a:p>
          </p:txBody>
        </p:sp>
        <p:sp>
          <p:nvSpPr>
            <p:cNvPr id="12" name="Text Placeholder 3">
              <a:extLst>
                <a:ext uri="{FF2B5EF4-FFF2-40B4-BE49-F238E27FC236}">
                  <a16:creationId xmlns:a16="http://schemas.microsoft.com/office/drawing/2014/main" id="{D9C8977C-593C-8779-1EC9-FAC90D245AA5}"/>
                </a:ext>
              </a:extLst>
            </p:cNvPr>
            <p:cNvSpPr txBox="1">
              <a:spLocks/>
            </p:cNvSpPr>
            <p:nvPr/>
          </p:nvSpPr>
          <p:spPr bwMode="auto">
            <a:xfrm>
              <a:off x="571501" y="4357094"/>
              <a:ext cx="2828745" cy="18227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1"/>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1400"/>
                </a:lnSpc>
                <a:buNone/>
              </a:pPr>
              <a:r>
                <a:rPr lang="en-US" sz="1000" b="1" dirty="0">
                  <a:solidFill>
                    <a:schemeClr val="bg1"/>
                  </a:solidFill>
                  <a:latin typeface="Arial" panose="020B0604020202020204" pitchFamily="34" charset="0"/>
                  <a:cs typeface="Arial" panose="020B0604020202020204" pitchFamily="34" charset="0"/>
                </a:rPr>
                <a:t>Source:</a:t>
              </a:r>
              <a:r>
                <a:rPr lang="en-US" sz="1000" dirty="0">
                  <a:solidFill>
                    <a:schemeClr val="bg1"/>
                  </a:solidFill>
                  <a:latin typeface="Arial" panose="020B0604020202020204" pitchFamily="34" charset="0"/>
                  <a:cs typeface="Arial" panose="020B0604020202020204" pitchFamily="34" charset="0"/>
                </a:rPr>
                <a:t> </a:t>
              </a:r>
              <a:br>
                <a:rPr lang="en-US" sz="1000" dirty="0">
                  <a:solidFill>
                    <a:schemeClr val="bg1"/>
                  </a:solidFill>
                  <a:latin typeface="Arial" panose="020B0604020202020204" pitchFamily="34" charset="0"/>
                  <a:cs typeface="Arial" panose="020B0604020202020204" pitchFamily="34" charset="0"/>
                </a:rPr>
              </a:br>
              <a:r>
                <a:rPr lang="en-US" sz="1000" dirty="0">
                  <a:solidFill>
                    <a:schemeClr val="bg1"/>
                  </a:solidFill>
                  <a:latin typeface="Arial" panose="020B0604020202020204" pitchFamily="34" charset="0"/>
                  <a:cs typeface="Arial" panose="020B0604020202020204" pitchFamily="34" charset="0"/>
                </a:rPr>
                <a:t>Michie S et. al. Identifying evidence-based competences required to deliver behavioural support for smoking cessation, 2011. </a:t>
              </a:r>
            </a:p>
            <a:p>
              <a:pPr marL="0" indent="0">
                <a:lnSpc>
                  <a:spcPct val="100000"/>
                </a:lnSpc>
                <a:buNone/>
              </a:pPr>
              <a:r>
                <a:rPr lang="en-CA" sz="1000" b="0" i="0" dirty="0">
                  <a:solidFill>
                    <a:schemeClr val="bg2"/>
                  </a:solidFill>
                  <a:effectLst/>
                  <a:latin typeface="Arial" panose="020B0604020202020204" pitchFamily="34" charset="0"/>
                  <a:cs typeface="Arial" panose="020B0604020202020204" pitchFamily="34" charset="0"/>
                </a:rPr>
                <a:t>Black N, et al. Behaviour change techniques associated with smoking cessation in intervention and comparator groups of randomized controlled trials: a systematic review and meta-regression. 2020.</a:t>
              </a:r>
              <a:endParaRPr lang="en-US" sz="1000" dirty="0">
                <a:solidFill>
                  <a:schemeClr val="bg2"/>
                </a:solidFill>
                <a:latin typeface="Arial" panose="020B0604020202020204" pitchFamily="34" charset="0"/>
                <a:cs typeface="Arial" panose="020B0604020202020204" pitchFamily="34" charset="0"/>
              </a:endParaRPr>
            </a:p>
          </p:txBody>
        </p:sp>
        <p:sp>
          <p:nvSpPr>
            <p:cNvPr id="9" name="Freeform 8">
              <a:extLst>
                <a:ext uri="{FF2B5EF4-FFF2-40B4-BE49-F238E27FC236}">
                  <a16:creationId xmlns:a16="http://schemas.microsoft.com/office/drawing/2014/main" id="{208EFC17-0CCF-5286-63C2-4D161A30C965}"/>
                </a:ext>
              </a:extLst>
            </p:cNvPr>
            <p:cNvSpPr/>
            <p:nvPr/>
          </p:nvSpPr>
          <p:spPr>
            <a:xfrm>
              <a:off x="4378197" y="4456983"/>
              <a:ext cx="1622965" cy="1622965"/>
            </a:xfrm>
            <a:custGeom>
              <a:avLst/>
              <a:gdLst>
                <a:gd name="connsiteX0" fmla="*/ 0 w 1622965"/>
                <a:gd name="connsiteY0" fmla="*/ 811483 h 1622965"/>
                <a:gd name="connsiteX1" fmla="*/ 811483 w 1622965"/>
                <a:gd name="connsiteY1" fmla="*/ 0 h 1622965"/>
                <a:gd name="connsiteX2" fmla="*/ 1622966 w 1622965"/>
                <a:gd name="connsiteY2" fmla="*/ 811483 h 1622965"/>
                <a:gd name="connsiteX3" fmla="*/ 811483 w 1622965"/>
                <a:gd name="connsiteY3" fmla="*/ 1622966 h 1622965"/>
                <a:gd name="connsiteX4" fmla="*/ 0 w 1622965"/>
                <a:gd name="connsiteY4" fmla="*/ 811483 h 1622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2965" h="1622965">
                  <a:moveTo>
                    <a:pt x="0" y="811483"/>
                  </a:moveTo>
                  <a:cubicBezTo>
                    <a:pt x="0" y="363313"/>
                    <a:pt x="363313" y="0"/>
                    <a:pt x="811483" y="0"/>
                  </a:cubicBezTo>
                  <a:cubicBezTo>
                    <a:pt x="1259653" y="0"/>
                    <a:pt x="1622966" y="363313"/>
                    <a:pt x="1622966" y="811483"/>
                  </a:cubicBezTo>
                  <a:cubicBezTo>
                    <a:pt x="1622966" y="1259653"/>
                    <a:pt x="1259653" y="1622966"/>
                    <a:pt x="811483" y="1622966"/>
                  </a:cubicBezTo>
                  <a:cubicBezTo>
                    <a:pt x="363313" y="1622966"/>
                    <a:pt x="0" y="1259653"/>
                    <a:pt x="0" y="811483"/>
                  </a:cubicBezTo>
                  <a:close/>
                </a:path>
              </a:pathLst>
            </a:custGeom>
            <a:solidFill>
              <a:srgbClr val="FFC90B"/>
            </a:solidFill>
            <a:ln w="50800">
              <a:solidFill>
                <a:schemeClr val="bg1"/>
              </a:solidFill>
            </a:ln>
            <a:effectLst>
              <a:outerShdw blurRad="317500" dist="63500" dir="5400000" algn="ctr" rotWithShape="0">
                <a:srgbClr val="000000">
                  <a:alpha val="35000"/>
                </a:srgbClr>
              </a:outerShdw>
            </a:effectLst>
          </p:spPr>
          <p:style>
            <a:lnRef idx="0">
              <a:scrgbClr r="0" g="0" b="0"/>
            </a:lnRef>
            <a:fillRef idx="3">
              <a:scrgbClr r="0" g="0" b="0"/>
            </a:fillRef>
            <a:effectRef idx="0">
              <a:scrgbClr r="0" g="0" b="0"/>
            </a:effectRef>
            <a:fontRef idx="minor">
              <a:schemeClr val="tx1"/>
            </a:fontRef>
          </p:style>
          <p:txBody>
            <a:bodyPr spcFirstLastPara="0" vert="horz" wrap="square" lIns="0" tIns="0" rIns="0" bIns="54000" numCol="1" spcCol="1270" anchor="ctr" anchorCtr="0">
              <a:noAutofit/>
            </a:bodyPr>
            <a:lstStyle/>
            <a:p>
              <a:pPr marL="0" lvl="0" indent="0" algn="ctr" defTabSz="577850">
                <a:lnSpc>
                  <a:spcPts val="1560"/>
                </a:lnSpc>
                <a:spcBef>
                  <a:spcPct val="0"/>
                </a:spcBef>
                <a:spcAft>
                  <a:spcPct val="35000"/>
                </a:spcAft>
                <a:buNone/>
              </a:pPr>
              <a:r>
                <a:rPr lang="en-US" sz="1300" b="0" i="0" kern="1200">
                  <a:solidFill>
                    <a:schemeClr val="bg1"/>
                  </a:solidFill>
                  <a:latin typeface="Arial" panose="020B0604020202020204" pitchFamily="34" charset="0"/>
                  <a:cs typeface="Arial" panose="020B0604020202020204" pitchFamily="34" charset="0"/>
                </a:rPr>
                <a:t>Strengthen </a:t>
              </a:r>
              <a:br>
                <a:rPr lang="en-US" sz="1300" b="0" i="0" kern="1200">
                  <a:solidFill>
                    <a:schemeClr val="bg1"/>
                  </a:solidFill>
                  <a:latin typeface="Arial" panose="020B0604020202020204" pitchFamily="34" charset="0"/>
                  <a:cs typeface="Arial" panose="020B0604020202020204" pitchFamily="34" charset="0"/>
                </a:rPr>
              </a:br>
              <a:r>
                <a:rPr lang="en-US" sz="1300">
                  <a:solidFill>
                    <a:schemeClr val="bg1"/>
                  </a:solidFill>
                  <a:latin typeface="Arial" panose="020B0604020202020204" pitchFamily="34" charset="0"/>
                  <a:cs typeface="Arial" panose="020B0604020202020204" pitchFamily="34" charset="0"/>
                </a:rPr>
                <a:t>Non-smoker </a:t>
              </a:r>
              <a:br>
                <a:rPr lang="en-US" sz="1300">
                  <a:solidFill>
                    <a:schemeClr val="bg1"/>
                  </a:solidFill>
                  <a:latin typeface="Arial" panose="020B0604020202020204" pitchFamily="34" charset="0"/>
                  <a:cs typeface="Arial" panose="020B0604020202020204" pitchFamily="34" charset="0"/>
                </a:rPr>
              </a:br>
              <a:r>
                <a:rPr lang="en-US" sz="1300">
                  <a:solidFill>
                    <a:schemeClr val="bg1"/>
                  </a:solidFill>
                  <a:latin typeface="Arial" panose="020B0604020202020204" pitchFamily="34" charset="0"/>
                  <a:cs typeface="Arial" panose="020B0604020202020204" pitchFamily="34" charset="0"/>
                </a:rPr>
                <a:t>identity</a:t>
              </a:r>
              <a:endParaRPr lang="en-US" sz="1300" b="0" i="0" kern="1200">
                <a:solidFill>
                  <a:schemeClr val="bg1"/>
                </a:solidFill>
                <a:latin typeface="Arial" panose="020B0604020202020204" pitchFamily="34" charset="0"/>
                <a:cs typeface="Arial" panose="020B0604020202020204" pitchFamily="34" charset="0"/>
              </a:endParaRPr>
            </a:p>
          </p:txBody>
        </p:sp>
        <p:sp>
          <p:nvSpPr>
            <p:cNvPr id="13" name="Freeform 12">
              <a:extLst>
                <a:ext uri="{FF2B5EF4-FFF2-40B4-BE49-F238E27FC236}">
                  <a16:creationId xmlns:a16="http://schemas.microsoft.com/office/drawing/2014/main" id="{1E29E9AC-1D04-A9DF-336C-7CBE78FB2ABA}"/>
                </a:ext>
              </a:extLst>
            </p:cNvPr>
            <p:cNvSpPr/>
            <p:nvPr/>
          </p:nvSpPr>
          <p:spPr>
            <a:xfrm>
              <a:off x="6153137" y="4456983"/>
              <a:ext cx="1622965" cy="1622965"/>
            </a:xfrm>
            <a:custGeom>
              <a:avLst/>
              <a:gdLst>
                <a:gd name="connsiteX0" fmla="*/ 0 w 1622965"/>
                <a:gd name="connsiteY0" fmla="*/ 811483 h 1622965"/>
                <a:gd name="connsiteX1" fmla="*/ 811483 w 1622965"/>
                <a:gd name="connsiteY1" fmla="*/ 0 h 1622965"/>
                <a:gd name="connsiteX2" fmla="*/ 1622966 w 1622965"/>
                <a:gd name="connsiteY2" fmla="*/ 811483 h 1622965"/>
                <a:gd name="connsiteX3" fmla="*/ 811483 w 1622965"/>
                <a:gd name="connsiteY3" fmla="*/ 1622966 h 1622965"/>
                <a:gd name="connsiteX4" fmla="*/ 0 w 1622965"/>
                <a:gd name="connsiteY4" fmla="*/ 811483 h 1622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2965" h="1622965">
                  <a:moveTo>
                    <a:pt x="0" y="811483"/>
                  </a:moveTo>
                  <a:cubicBezTo>
                    <a:pt x="0" y="363313"/>
                    <a:pt x="363313" y="0"/>
                    <a:pt x="811483" y="0"/>
                  </a:cubicBezTo>
                  <a:cubicBezTo>
                    <a:pt x="1259653" y="0"/>
                    <a:pt x="1622966" y="363313"/>
                    <a:pt x="1622966" y="811483"/>
                  </a:cubicBezTo>
                  <a:cubicBezTo>
                    <a:pt x="1622966" y="1259653"/>
                    <a:pt x="1259653" y="1622966"/>
                    <a:pt x="811483" y="1622966"/>
                  </a:cubicBezTo>
                  <a:cubicBezTo>
                    <a:pt x="363313" y="1622966"/>
                    <a:pt x="0" y="1259653"/>
                    <a:pt x="0" y="811483"/>
                  </a:cubicBezTo>
                  <a:close/>
                </a:path>
              </a:pathLst>
            </a:custGeom>
            <a:solidFill>
              <a:srgbClr val="00C1B0"/>
            </a:solidFill>
            <a:ln w="50800">
              <a:solidFill>
                <a:schemeClr val="bg1"/>
              </a:solidFill>
            </a:ln>
            <a:effectLst>
              <a:outerShdw blurRad="317500" dist="63500" dir="5400000" algn="ctr" rotWithShape="0">
                <a:srgbClr val="000000">
                  <a:alpha val="35000"/>
                </a:srgbClr>
              </a:outerShdw>
            </a:effectLst>
          </p:spPr>
          <p:style>
            <a:lnRef idx="0">
              <a:scrgbClr r="0" g="0" b="0"/>
            </a:lnRef>
            <a:fillRef idx="3">
              <a:scrgbClr r="0" g="0" b="0"/>
            </a:fillRef>
            <a:effectRef idx="0">
              <a:scrgbClr r="0" g="0" b="0"/>
            </a:effectRef>
            <a:fontRef idx="minor">
              <a:schemeClr val="tx1"/>
            </a:fontRef>
          </p:style>
          <p:txBody>
            <a:bodyPr spcFirstLastPara="0" vert="horz" wrap="square" lIns="0" tIns="0" rIns="0" bIns="54000" numCol="1" spcCol="1270" anchor="ctr" anchorCtr="0">
              <a:noAutofit/>
            </a:bodyPr>
            <a:lstStyle/>
            <a:p>
              <a:pPr marL="0" lvl="0" indent="0" algn="ctr" defTabSz="577850">
                <a:lnSpc>
                  <a:spcPts val="1560"/>
                </a:lnSpc>
                <a:spcBef>
                  <a:spcPct val="0"/>
                </a:spcBef>
                <a:spcAft>
                  <a:spcPct val="35000"/>
                </a:spcAft>
                <a:buNone/>
              </a:pPr>
              <a:r>
                <a:rPr lang="en-US" sz="1300" b="0" i="0" kern="1200">
                  <a:solidFill>
                    <a:schemeClr val="bg1"/>
                  </a:solidFill>
                  <a:latin typeface="Arial" panose="020B0604020202020204" pitchFamily="34" charset="0"/>
                  <a:cs typeface="Arial" panose="020B0604020202020204" pitchFamily="34" charset="0"/>
                </a:rPr>
                <a:t>Prompting</a:t>
              </a:r>
              <a:br>
                <a:rPr lang="en-US" sz="1300" b="0" i="0" kern="1200">
                  <a:solidFill>
                    <a:schemeClr val="bg1"/>
                  </a:solidFill>
                  <a:latin typeface="Arial" panose="020B0604020202020204" pitchFamily="34" charset="0"/>
                  <a:cs typeface="Arial" panose="020B0604020202020204" pitchFamily="34" charset="0"/>
                </a:rPr>
              </a:br>
              <a:r>
                <a:rPr lang="en-US" sz="1300" b="0" i="0" kern="1200">
                  <a:solidFill>
                    <a:schemeClr val="bg1"/>
                  </a:solidFill>
                  <a:latin typeface="Arial" panose="020B0604020202020204" pitchFamily="34" charset="0"/>
                  <a:cs typeface="Arial" panose="020B0604020202020204" pitchFamily="34" charset="0"/>
                </a:rPr>
                <a:t>Commitment</a:t>
              </a:r>
              <a:br>
                <a:rPr lang="en-US" sz="1300" b="0" i="0" kern="1200">
                  <a:solidFill>
                    <a:schemeClr val="bg1"/>
                  </a:solidFill>
                  <a:latin typeface="Arial" panose="020B0604020202020204" pitchFamily="34" charset="0"/>
                  <a:cs typeface="Arial" panose="020B0604020202020204" pitchFamily="34" charset="0"/>
                </a:rPr>
              </a:br>
              <a:r>
                <a:rPr lang="en-US" sz="1300" b="0" i="0" kern="1200">
                  <a:solidFill>
                    <a:schemeClr val="bg1"/>
                  </a:solidFill>
                  <a:latin typeface="Arial" panose="020B0604020202020204" pitchFamily="34" charset="0"/>
                  <a:cs typeface="Arial" panose="020B0604020202020204" pitchFamily="34" charset="0"/>
                </a:rPr>
                <a:t>(to Goal / Plan)</a:t>
              </a:r>
            </a:p>
          </p:txBody>
        </p:sp>
      </p:grpSp>
      <p:sp>
        <p:nvSpPr>
          <p:cNvPr id="2" name="Footer Placeholder 3">
            <a:extLst>
              <a:ext uri="{FF2B5EF4-FFF2-40B4-BE49-F238E27FC236}">
                <a16:creationId xmlns:a16="http://schemas.microsoft.com/office/drawing/2014/main" id="{E2391CA3-52DA-5DB5-1F46-AAC65D0CDD03}"/>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800" i="1" dirty="0">
                <a:solidFill>
                  <a:schemeClr val="bg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883410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C9225D-04E1-B763-9FEF-D213CE428260}"/>
              </a:ext>
            </a:extLst>
          </p:cNvPr>
          <p:cNvSpPr txBox="1"/>
          <p:nvPr/>
        </p:nvSpPr>
        <p:spPr bwMode="auto">
          <a:xfrm>
            <a:off x="773158" y="1309024"/>
            <a:ext cx="7597685" cy="4045403"/>
          </a:xfrm>
          <a:prstGeom prst="rect">
            <a:avLst/>
          </a:prstGeom>
          <a:noFill/>
          <a:ln w="9525">
            <a:noFill/>
            <a:miter lim="800000"/>
            <a:headEnd/>
            <a:tailE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ts val="4000"/>
              </a:lnSpc>
              <a:spcBef>
                <a:spcPts val="0"/>
              </a:spcBef>
              <a:spcAft>
                <a:spcPts val="0"/>
              </a:spcAft>
              <a:buClr>
                <a:srgbClr val="C10C21"/>
              </a:buClr>
            </a:pPr>
            <a:r>
              <a:rPr lang="en-US" sz="2800" b="1" dirty="0">
                <a:solidFill>
                  <a:schemeClr val="bg1"/>
                </a:solidFill>
                <a:effectLst>
                  <a:outerShdw blurRad="254000" dist="63500" dir="5400000" algn="ctr" rotWithShape="0">
                    <a:srgbClr val="000000">
                      <a:alpha val="25000"/>
                    </a:srgbClr>
                  </a:outerShdw>
                </a:effectLst>
                <a:latin typeface="+mn-lt"/>
                <a:cs typeface="Segoe UI"/>
              </a:rPr>
              <a:t>Core communication skills</a:t>
            </a:r>
            <a:endParaRPr lang="en-US" sz="2800" i="0" u="none" strike="noStrike" baseline="0" dirty="0">
              <a:solidFill>
                <a:schemeClr val="accent3"/>
              </a:solidFill>
              <a:effectLst>
                <a:outerShdw blurRad="254000" dist="63500" dir="5400000" algn="ctr" rotWithShape="0">
                  <a:srgbClr val="000000">
                    <a:alpha val="25000"/>
                  </a:srgbClr>
                </a:outerShdw>
              </a:effectLst>
              <a:latin typeface="+mn-lt"/>
              <a:cs typeface="Segoe UI"/>
            </a:endParaRPr>
          </a:p>
        </p:txBody>
      </p:sp>
    </p:spTree>
    <p:extLst>
      <p:ext uri="{BB962C8B-B14F-4D97-AF65-F5344CB8AC3E}">
        <p14:creationId xmlns:p14="http://schemas.microsoft.com/office/powerpoint/2010/main" val="790748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a:extLst>
              <a:ext uri="{FF2B5EF4-FFF2-40B4-BE49-F238E27FC236}">
                <a16:creationId xmlns:a16="http://schemas.microsoft.com/office/drawing/2014/main" id="{42D93CF0-3A37-F225-9AF9-69A67FFD94F6}"/>
              </a:ext>
            </a:extLst>
          </p:cNvPr>
          <p:cNvSpPr txBox="1">
            <a:spLocks/>
          </p:cNvSpPr>
          <p:nvPr/>
        </p:nvSpPr>
        <p:spPr>
          <a:xfrm>
            <a:off x="571500" y="395927"/>
            <a:ext cx="7966604" cy="6099142"/>
          </a:xfrm>
          <a:prstGeom prst="rect">
            <a:avLst/>
          </a:prstGeom>
        </p:spPr>
        <p:txBody>
          <a:bodyPr anchor="ctr"/>
          <a:lstStyle>
            <a:lvl1pPr marL="288000" indent="-288363" algn="l" defTabSz="457200" rtl="0" eaLnBrk="0" fontAlgn="base" hangingPunct="0">
              <a:lnSpc>
                <a:spcPts val="2800"/>
              </a:lnSpc>
              <a:spcBef>
                <a:spcPts val="500"/>
              </a:spcBef>
              <a:spcAft>
                <a:spcPts val="500"/>
              </a:spcAft>
              <a:buClr>
                <a:schemeClr val="accent1"/>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ts val="1900"/>
              </a:lnSpc>
              <a:spcBef>
                <a:spcPts val="400"/>
              </a:spcBef>
              <a:spcAft>
                <a:spcPts val="400"/>
              </a:spcAft>
              <a:buFont typeface="Lucida Grande" panose="020B0600040502020204" pitchFamily="34" charset="0"/>
              <a:buNone/>
            </a:pPr>
            <a:r>
              <a:rPr lang="en-US" sz="1550" b="1" dirty="0">
                <a:solidFill>
                  <a:schemeClr val="bg1"/>
                </a:solidFill>
                <a:latin typeface="Arial" panose="020B0604020202020204" pitchFamily="34" charset="0"/>
                <a:cs typeface="Arial" panose="020B0604020202020204" pitchFamily="34" charset="0"/>
              </a:rPr>
              <a:t>TDA: </a:t>
            </a:r>
            <a:r>
              <a:rPr lang="en-US" sz="1550" b="1" i="1" dirty="0">
                <a:solidFill>
                  <a:schemeClr val="bg1"/>
                </a:solidFill>
                <a:latin typeface="Arial" panose="020B0604020202020204" pitchFamily="34" charset="0"/>
                <a:cs typeface="Arial" panose="020B0604020202020204" pitchFamily="34" charset="0"/>
              </a:rPr>
              <a:t>Have you thought about stopping smoking?</a:t>
            </a:r>
          </a:p>
          <a:p>
            <a:pPr marL="0" indent="0" algn="ctr">
              <a:lnSpc>
                <a:spcPts val="1900"/>
              </a:lnSpc>
              <a:spcBef>
                <a:spcPts val="400"/>
              </a:spcBef>
              <a:spcAft>
                <a:spcPts val="400"/>
              </a:spcAft>
              <a:buFont typeface="Lucida Grande" panose="020B0600040502020204" pitchFamily="34" charset="0"/>
              <a:buNone/>
            </a:pPr>
            <a:r>
              <a:rPr lang="en-US" sz="1550" b="1" dirty="0">
                <a:solidFill>
                  <a:schemeClr val="accent3"/>
                </a:solidFill>
                <a:latin typeface="Arial" panose="020B0604020202020204" pitchFamily="34" charset="0"/>
                <a:cs typeface="Arial" panose="020B0604020202020204" pitchFamily="34" charset="0"/>
              </a:rPr>
              <a:t>Patient: </a:t>
            </a:r>
            <a:r>
              <a:rPr lang="en-US" sz="1550" i="1" dirty="0">
                <a:solidFill>
                  <a:schemeClr val="accent3"/>
                </a:solidFill>
                <a:latin typeface="Arial" panose="020B0604020202020204" pitchFamily="34" charset="0"/>
                <a:cs typeface="Arial" panose="020B0604020202020204" pitchFamily="34" charset="0"/>
              </a:rPr>
              <a:t>Yes I have, I’ve tried many times, but I always relapse when things</a:t>
            </a:r>
            <a:br>
              <a:rPr lang="en-US" sz="1550" i="1" dirty="0">
                <a:solidFill>
                  <a:schemeClr val="accent3"/>
                </a:solidFill>
                <a:latin typeface="Arial" panose="020B0604020202020204" pitchFamily="34" charset="0"/>
                <a:cs typeface="Arial" panose="020B0604020202020204" pitchFamily="34" charset="0"/>
              </a:rPr>
            </a:br>
            <a:r>
              <a:rPr lang="en-US" sz="1550" i="1" dirty="0">
                <a:solidFill>
                  <a:schemeClr val="accent3"/>
                </a:solidFill>
                <a:latin typeface="Arial" panose="020B0604020202020204" pitchFamily="34" charset="0"/>
                <a:cs typeface="Arial" panose="020B0604020202020204" pitchFamily="34" charset="0"/>
              </a:rPr>
              <a:t>get on top of me.</a:t>
            </a:r>
          </a:p>
          <a:p>
            <a:pPr marL="0" indent="0" algn="ctr">
              <a:lnSpc>
                <a:spcPts val="1900"/>
              </a:lnSpc>
              <a:spcBef>
                <a:spcPts val="400"/>
              </a:spcBef>
              <a:spcAft>
                <a:spcPts val="400"/>
              </a:spcAft>
              <a:buFont typeface="Lucida Grande" panose="020B0600040502020204" pitchFamily="34" charset="0"/>
              <a:buNone/>
            </a:pPr>
            <a:r>
              <a:rPr lang="en-US" sz="1550" i="1" dirty="0">
                <a:solidFill>
                  <a:schemeClr val="accent3"/>
                </a:solidFill>
                <a:latin typeface="Arial" panose="020B0604020202020204" pitchFamily="34" charset="0"/>
                <a:cs typeface="Arial" panose="020B0604020202020204" pitchFamily="34" charset="0"/>
              </a:rPr>
              <a:t> </a:t>
            </a:r>
            <a:r>
              <a:rPr lang="en-US" sz="1550" b="1" dirty="0">
                <a:solidFill>
                  <a:schemeClr val="bg1"/>
                </a:solidFill>
                <a:latin typeface="Arial" panose="020B0604020202020204" pitchFamily="34" charset="0"/>
                <a:cs typeface="Arial" panose="020B0604020202020204" pitchFamily="34" charset="0"/>
              </a:rPr>
              <a:t>TDA: </a:t>
            </a:r>
            <a:r>
              <a:rPr lang="en-US" sz="1550" b="1" i="1" dirty="0">
                <a:solidFill>
                  <a:schemeClr val="bg1"/>
                </a:solidFill>
                <a:latin typeface="Arial" panose="020B0604020202020204" pitchFamily="34" charset="0"/>
                <a:cs typeface="Arial" panose="020B0604020202020204" pitchFamily="34" charset="0"/>
              </a:rPr>
              <a:t>But stopping smoking is the best thing you can </a:t>
            </a:r>
            <a:br>
              <a:rPr lang="en-US" sz="1550" b="1" i="1" dirty="0">
                <a:solidFill>
                  <a:schemeClr val="bg1"/>
                </a:solidFill>
                <a:latin typeface="Arial" panose="020B0604020202020204" pitchFamily="34" charset="0"/>
                <a:cs typeface="Arial" panose="020B0604020202020204" pitchFamily="34" charset="0"/>
              </a:rPr>
            </a:br>
            <a:r>
              <a:rPr lang="en-US" sz="1550" b="1" i="1" dirty="0">
                <a:solidFill>
                  <a:schemeClr val="bg1"/>
                </a:solidFill>
                <a:latin typeface="Arial" panose="020B0604020202020204" pitchFamily="34" charset="0"/>
                <a:cs typeface="Arial" panose="020B0604020202020204" pitchFamily="34" charset="0"/>
              </a:rPr>
              <a:t>do for your physical but also for your mental health. </a:t>
            </a:r>
          </a:p>
          <a:p>
            <a:pPr marL="0" indent="0" algn="ctr">
              <a:lnSpc>
                <a:spcPts val="1900"/>
              </a:lnSpc>
              <a:spcBef>
                <a:spcPts val="400"/>
              </a:spcBef>
              <a:spcAft>
                <a:spcPts val="400"/>
              </a:spcAft>
              <a:buFont typeface="Lucida Grande" panose="020B0600040502020204" pitchFamily="34" charset="0"/>
              <a:buNone/>
            </a:pPr>
            <a:r>
              <a:rPr lang="en-US" sz="1550" b="1" dirty="0">
                <a:solidFill>
                  <a:schemeClr val="accent3"/>
                </a:solidFill>
                <a:latin typeface="Arial" panose="020B0604020202020204" pitchFamily="34" charset="0"/>
                <a:cs typeface="Arial" panose="020B0604020202020204" pitchFamily="34" charset="0"/>
              </a:rPr>
              <a:t>Patient: </a:t>
            </a:r>
            <a:r>
              <a:rPr lang="en-US" sz="1550" i="1" dirty="0">
                <a:solidFill>
                  <a:schemeClr val="accent3"/>
                </a:solidFill>
                <a:latin typeface="Arial" panose="020B0604020202020204" pitchFamily="34" charset="0"/>
                <a:cs typeface="Arial" panose="020B0604020202020204" pitchFamily="34" charset="0"/>
              </a:rPr>
              <a:t>I know, but sometimes there is too much on my plate </a:t>
            </a:r>
            <a:br>
              <a:rPr lang="en-US" sz="1550" i="1" dirty="0">
                <a:solidFill>
                  <a:schemeClr val="accent3"/>
                </a:solidFill>
                <a:latin typeface="Arial" panose="020B0604020202020204" pitchFamily="34" charset="0"/>
                <a:cs typeface="Arial" panose="020B0604020202020204" pitchFamily="34" charset="0"/>
              </a:rPr>
            </a:br>
            <a:r>
              <a:rPr lang="en-US" sz="1550" i="1" dirty="0">
                <a:solidFill>
                  <a:schemeClr val="accent3"/>
                </a:solidFill>
                <a:latin typeface="Arial" panose="020B0604020202020204" pitchFamily="34" charset="0"/>
                <a:cs typeface="Arial" panose="020B0604020202020204" pitchFamily="34" charset="0"/>
              </a:rPr>
              <a:t>and smoking is my only pleasure. I really need them when I am stressed. I told the nurse earlier that I am not able to stop smoking right now.</a:t>
            </a:r>
            <a:endParaRPr lang="en-US" sz="1550" i="1" dirty="0">
              <a:solidFill>
                <a:srgbClr val="F79645"/>
              </a:solidFill>
              <a:latin typeface="Arial" panose="020B0604020202020204" pitchFamily="34" charset="0"/>
              <a:cs typeface="Arial" panose="020B0604020202020204" pitchFamily="34" charset="0"/>
            </a:endParaRPr>
          </a:p>
          <a:p>
            <a:pPr marL="0" indent="0" algn="ctr">
              <a:lnSpc>
                <a:spcPts val="1900"/>
              </a:lnSpc>
              <a:spcBef>
                <a:spcPts val="400"/>
              </a:spcBef>
              <a:spcAft>
                <a:spcPts val="400"/>
              </a:spcAft>
              <a:buFont typeface="Lucida Grande" panose="020B0600040502020204" pitchFamily="34" charset="0"/>
              <a:buNone/>
            </a:pPr>
            <a:r>
              <a:rPr lang="en-US" sz="1550" b="1" dirty="0">
                <a:solidFill>
                  <a:schemeClr val="bg1"/>
                </a:solidFill>
                <a:latin typeface="Arial" panose="020B0604020202020204" pitchFamily="34" charset="0"/>
                <a:cs typeface="Arial" panose="020B0604020202020204" pitchFamily="34" charset="0"/>
              </a:rPr>
              <a:t>TDA: </a:t>
            </a:r>
            <a:r>
              <a:rPr lang="en-US" sz="1550" b="1" i="1" dirty="0">
                <a:solidFill>
                  <a:schemeClr val="bg1"/>
                </a:solidFill>
                <a:latin typeface="Arial" panose="020B0604020202020204" pitchFamily="34" charset="0"/>
                <a:cs typeface="Arial" panose="020B0604020202020204" pitchFamily="34" charset="0"/>
              </a:rPr>
              <a:t>Smoking does not help with stress, people who stop are less stressed. </a:t>
            </a:r>
            <a:br>
              <a:rPr lang="en-US" sz="1550" b="1" i="1" dirty="0">
                <a:solidFill>
                  <a:schemeClr val="bg1"/>
                </a:solidFill>
                <a:latin typeface="Arial" panose="020B0604020202020204" pitchFamily="34" charset="0"/>
                <a:cs typeface="Arial" panose="020B0604020202020204" pitchFamily="34" charset="0"/>
              </a:rPr>
            </a:br>
            <a:r>
              <a:rPr lang="en-US" sz="1550" b="1" i="1" dirty="0">
                <a:solidFill>
                  <a:schemeClr val="bg1"/>
                </a:solidFill>
                <a:latin typeface="Arial" panose="020B0604020202020204" pitchFamily="34" charset="0"/>
                <a:cs typeface="Arial" panose="020B0604020202020204" pitchFamily="34" charset="0"/>
              </a:rPr>
              <a:t>Why don’t you use this admission to motivate you to quit, and you can use the nicotine patch.</a:t>
            </a:r>
          </a:p>
          <a:p>
            <a:pPr marL="0" indent="0" algn="ctr">
              <a:lnSpc>
                <a:spcPts val="1900"/>
              </a:lnSpc>
              <a:spcBef>
                <a:spcPts val="400"/>
              </a:spcBef>
              <a:spcAft>
                <a:spcPts val="400"/>
              </a:spcAft>
              <a:buFont typeface="Lucida Grande" panose="020B0600040502020204" pitchFamily="34" charset="0"/>
              <a:buNone/>
            </a:pPr>
            <a:r>
              <a:rPr lang="en-US" sz="1550" b="1" dirty="0">
                <a:solidFill>
                  <a:schemeClr val="accent3"/>
                </a:solidFill>
                <a:latin typeface="Arial" panose="020B0604020202020204" pitchFamily="34" charset="0"/>
                <a:cs typeface="Arial" panose="020B0604020202020204" pitchFamily="34" charset="0"/>
              </a:rPr>
              <a:t>Patient: </a:t>
            </a:r>
            <a:r>
              <a:rPr lang="en-US" sz="1550" i="1" dirty="0">
                <a:solidFill>
                  <a:schemeClr val="accent3"/>
                </a:solidFill>
                <a:latin typeface="Arial" panose="020B0604020202020204" pitchFamily="34" charset="0"/>
                <a:cs typeface="Arial" panose="020B0604020202020204" pitchFamily="34" charset="0"/>
              </a:rPr>
              <a:t>Yes, but I’ve used the patch before, it didn’t work and </a:t>
            </a:r>
            <a:br>
              <a:rPr lang="en-US" sz="1550" i="1" dirty="0">
                <a:solidFill>
                  <a:schemeClr val="accent3"/>
                </a:solidFill>
                <a:latin typeface="Arial" panose="020B0604020202020204" pitchFamily="34" charset="0"/>
                <a:cs typeface="Arial" panose="020B0604020202020204" pitchFamily="34" charset="0"/>
              </a:rPr>
            </a:br>
            <a:r>
              <a:rPr lang="en-US" sz="1550" i="1" dirty="0">
                <a:solidFill>
                  <a:schemeClr val="accent3"/>
                </a:solidFill>
                <a:latin typeface="Arial" panose="020B0604020202020204" pitchFamily="34" charset="0"/>
                <a:cs typeface="Arial" panose="020B0604020202020204" pitchFamily="34" charset="0"/>
              </a:rPr>
              <a:t>I don’t think I should be using that given my mental health history.</a:t>
            </a:r>
          </a:p>
          <a:p>
            <a:pPr marL="0" indent="0" algn="ctr">
              <a:lnSpc>
                <a:spcPts val="1900"/>
              </a:lnSpc>
              <a:spcBef>
                <a:spcPts val="400"/>
              </a:spcBef>
              <a:spcAft>
                <a:spcPts val="400"/>
              </a:spcAft>
              <a:buFont typeface="Lucida Grande" panose="020B0600040502020204" pitchFamily="34" charset="0"/>
              <a:buNone/>
            </a:pPr>
            <a:r>
              <a:rPr lang="en-US" sz="1550" b="1" dirty="0">
                <a:solidFill>
                  <a:schemeClr val="bg1"/>
                </a:solidFill>
                <a:latin typeface="Arial" panose="020B0604020202020204" pitchFamily="34" charset="0"/>
                <a:cs typeface="Arial" panose="020B0604020202020204" pitchFamily="34" charset="0"/>
              </a:rPr>
              <a:t>TDA: </a:t>
            </a:r>
            <a:r>
              <a:rPr lang="en-US" sz="1550" b="1" i="1" dirty="0">
                <a:solidFill>
                  <a:schemeClr val="bg1"/>
                </a:solidFill>
                <a:latin typeface="Arial" panose="020B0604020202020204" pitchFamily="34" charset="0"/>
                <a:cs typeface="Arial" panose="020B0604020202020204" pitchFamily="34" charset="0"/>
              </a:rPr>
              <a:t>You should also change your routine, going for a walk </a:t>
            </a:r>
            <a:br>
              <a:rPr lang="en-US" sz="1550" b="1" i="1" dirty="0">
                <a:solidFill>
                  <a:schemeClr val="bg1"/>
                </a:solidFill>
                <a:latin typeface="Arial" panose="020B0604020202020204" pitchFamily="34" charset="0"/>
                <a:cs typeface="Arial" panose="020B0604020202020204" pitchFamily="34" charset="0"/>
              </a:rPr>
            </a:br>
            <a:r>
              <a:rPr lang="en-US" sz="1550" b="1" i="1" dirty="0">
                <a:solidFill>
                  <a:schemeClr val="bg1"/>
                </a:solidFill>
                <a:latin typeface="Arial" panose="020B0604020202020204" pitchFamily="34" charset="0"/>
                <a:cs typeface="Arial" panose="020B0604020202020204" pitchFamily="34" charset="0"/>
              </a:rPr>
              <a:t>in the morning would help with managing your stress.</a:t>
            </a:r>
          </a:p>
          <a:p>
            <a:pPr marL="0" indent="0" algn="ctr">
              <a:lnSpc>
                <a:spcPts val="1900"/>
              </a:lnSpc>
              <a:spcBef>
                <a:spcPts val="400"/>
              </a:spcBef>
              <a:spcAft>
                <a:spcPts val="400"/>
              </a:spcAft>
              <a:buFont typeface="Lucida Grande" panose="020B0600040502020204" pitchFamily="34" charset="0"/>
              <a:buNone/>
            </a:pPr>
            <a:r>
              <a:rPr lang="en-US" sz="1550" b="1" dirty="0">
                <a:solidFill>
                  <a:schemeClr val="accent3"/>
                </a:solidFill>
                <a:latin typeface="Arial" panose="020B0604020202020204" pitchFamily="34" charset="0"/>
                <a:cs typeface="Arial" panose="020B0604020202020204" pitchFamily="34" charset="0"/>
              </a:rPr>
              <a:t>Patient: </a:t>
            </a:r>
            <a:r>
              <a:rPr lang="en-US" sz="1550" i="1" dirty="0">
                <a:solidFill>
                  <a:schemeClr val="accent3"/>
                </a:solidFill>
                <a:latin typeface="Arial" panose="020B0604020202020204" pitchFamily="34" charset="0"/>
                <a:cs typeface="Arial" panose="020B0604020202020204" pitchFamily="34" charset="0"/>
              </a:rPr>
              <a:t>No, I couldn’t do that, it’s a struggle </a:t>
            </a:r>
            <a:br>
              <a:rPr lang="en-US" sz="1550" i="1" dirty="0">
                <a:solidFill>
                  <a:schemeClr val="accent3"/>
                </a:solidFill>
                <a:latin typeface="Arial" panose="020B0604020202020204" pitchFamily="34" charset="0"/>
                <a:cs typeface="Arial" panose="020B0604020202020204" pitchFamily="34" charset="0"/>
              </a:rPr>
            </a:br>
            <a:r>
              <a:rPr lang="en-US" sz="1550" i="1" dirty="0">
                <a:solidFill>
                  <a:schemeClr val="accent3"/>
                </a:solidFill>
                <a:latin typeface="Arial" panose="020B0604020202020204" pitchFamily="34" charset="0"/>
                <a:cs typeface="Arial" panose="020B0604020202020204" pitchFamily="34" charset="0"/>
              </a:rPr>
              <a:t>for me to get out of bed in the morning. </a:t>
            </a:r>
          </a:p>
          <a:p>
            <a:pPr marL="0" indent="0" algn="ctr">
              <a:lnSpc>
                <a:spcPts val="1900"/>
              </a:lnSpc>
              <a:spcBef>
                <a:spcPts val="400"/>
              </a:spcBef>
              <a:spcAft>
                <a:spcPts val="400"/>
              </a:spcAft>
              <a:buFont typeface="Lucida Grande" panose="020B0600040502020204" pitchFamily="34" charset="0"/>
              <a:buNone/>
            </a:pPr>
            <a:r>
              <a:rPr lang="en-US" sz="1550" b="1" dirty="0">
                <a:solidFill>
                  <a:schemeClr val="bg1"/>
                </a:solidFill>
                <a:latin typeface="Arial" panose="020B0604020202020204" pitchFamily="34" charset="0"/>
                <a:cs typeface="Arial" panose="020B0604020202020204" pitchFamily="34" charset="0"/>
              </a:rPr>
              <a:t>TDA: </a:t>
            </a:r>
            <a:r>
              <a:rPr lang="en-US" sz="1550" b="1" i="1" dirty="0">
                <a:solidFill>
                  <a:schemeClr val="bg1"/>
                </a:solidFill>
                <a:latin typeface="Arial" panose="020B0604020202020204" pitchFamily="34" charset="0"/>
                <a:cs typeface="Arial" panose="020B0604020202020204" pitchFamily="34" charset="0"/>
              </a:rPr>
              <a:t>Have you talked to your partner </a:t>
            </a:r>
            <a:br>
              <a:rPr lang="en-US" sz="1550" b="1" i="1" dirty="0">
                <a:solidFill>
                  <a:schemeClr val="bg1"/>
                </a:solidFill>
                <a:latin typeface="Arial" panose="020B0604020202020204" pitchFamily="34" charset="0"/>
                <a:cs typeface="Arial" panose="020B0604020202020204" pitchFamily="34" charset="0"/>
              </a:rPr>
            </a:br>
            <a:r>
              <a:rPr lang="en-US" sz="1550" b="1" i="1" dirty="0">
                <a:solidFill>
                  <a:schemeClr val="bg1"/>
                </a:solidFill>
                <a:latin typeface="Arial" panose="020B0604020202020204" pitchFamily="34" charset="0"/>
                <a:cs typeface="Arial" panose="020B0604020202020204" pitchFamily="34" charset="0"/>
              </a:rPr>
              <a:t>about stopping to make it easier for you?</a:t>
            </a:r>
          </a:p>
          <a:p>
            <a:pPr marL="0" indent="0" algn="ctr">
              <a:lnSpc>
                <a:spcPts val="1900"/>
              </a:lnSpc>
              <a:spcBef>
                <a:spcPts val="400"/>
              </a:spcBef>
              <a:spcAft>
                <a:spcPts val="400"/>
              </a:spcAft>
              <a:buFont typeface="Lucida Grande" panose="020B0600040502020204" pitchFamily="34" charset="0"/>
              <a:buNone/>
            </a:pPr>
            <a:r>
              <a:rPr lang="en-US" sz="1550" b="1" dirty="0">
                <a:solidFill>
                  <a:schemeClr val="accent3"/>
                </a:solidFill>
                <a:latin typeface="Arial" panose="020B0604020202020204" pitchFamily="34" charset="0"/>
                <a:cs typeface="Arial" panose="020B0604020202020204" pitchFamily="34" charset="0"/>
              </a:rPr>
              <a:t>Patient: </a:t>
            </a:r>
            <a:r>
              <a:rPr lang="en-US" sz="1550" i="1" dirty="0">
                <a:solidFill>
                  <a:schemeClr val="accent3"/>
                </a:solidFill>
                <a:latin typeface="Arial" panose="020B0604020202020204" pitchFamily="34" charset="0"/>
                <a:cs typeface="Arial" panose="020B0604020202020204" pitchFamily="34" charset="0"/>
              </a:rPr>
              <a:t>Yes, but…</a:t>
            </a:r>
          </a:p>
        </p:txBody>
      </p:sp>
    </p:spTree>
    <p:extLst>
      <p:ext uri="{BB962C8B-B14F-4D97-AF65-F5344CB8AC3E}">
        <p14:creationId xmlns:p14="http://schemas.microsoft.com/office/powerpoint/2010/main" val="2420507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40E5F-7E43-F3EE-E230-37C4A2C875AE}"/>
              </a:ext>
            </a:extLst>
          </p:cNvPr>
          <p:cNvSpPr>
            <a:spLocks noGrp="1"/>
          </p:cNvSpPr>
          <p:nvPr>
            <p:ph type="title"/>
          </p:nvPr>
        </p:nvSpPr>
        <p:spPr/>
        <p:txBody>
          <a:bodyPr/>
          <a:lstStyle/>
          <a:p>
            <a:r>
              <a:rPr lang="en-US" dirty="0"/>
              <a:t>Supporting stopping using core communication skills</a:t>
            </a:r>
          </a:p>
        </p:txBody>
      </p:sp>
      <p:sp>
        <p:nvSpPr>
          <p:cNvPr id="3" name="Text Placeholder 2">
            <a:extLst>
              <a:ext uri="{FF2B5EF4-FFF2-40B4-BE49-F238E27FC236}">
                <a16:creationId xmlns:a16="http://schemas.microsoft.com/office/drawing/2014/main" id="{1D1CDC86-DC7A-7B2E-A341-074EBACDEE63}"/>
              </a:ext>
            </a:extLst>
          </p:cNvPr>
          <p:cNvSpPr>
            <a:spLocks noGrp="1"/>
          </p:cNvSpPr>
          <p:nvPr>
            <p:ph type="body" idx="12"/>
          </p:nvPr>
        </p:nvSpPr>
        <p:spPr/>
        <p:txBody>
          <a:bodyPr/>
          <a:lstStyle/>
          <a:p>
            <a:pPr marL="0" indent="0">
              <a:spcAft>
                <a:spcPts val="1500"/>
              </a:spcAft>
              <a:buNone/>
            </a:pPr>
            <a:r>
              <a:rPr lang="en-US" sz="1900" b="1" dirty="0"/>
              <a:t>What we know:</a:t>
            </a:r>
          </a:p>
          <a:p>
            <a:pPr>
              <a:spcAft>
                <a:spcPts val="1500"/>
              </a:spcAft>
            </a:pPr>
            <a:r>
              <a:rPr lang="en-US" b="1" dirty="0">
                <a:solidFill>
                  <a:schemeClr val="accent1"/>
                </a:solidFill>
              </a:rPr>
              <a:t>Telling someone what to do isn’t a good method </a:t>
            </a:r>
            <a:br>
              <a:rPr lang="en-US" b="1" dirty="0">
                <a:solidFill>
                  <a:schemeClr val="accent1"/>
                </a:solidFill>
              </a:rPr>
            </a:br>
            <a:r>
              <a:rPr lang="en-US" b="1" dirty="0">
                <a:solidFill>
                  <a:schemeClr val="accent1"/>
                </a:solidFill>
              </a:rPr>
              <a:t>of changing behaviour </a:t>
            </a:r>
          </a:p>
          <a:p>
            <a:pPr>
              <a:spcAft>
                <a:spcPts val="1500"/>
              </a:spcAft>
            </a:pPr>
            <a:r>
              <a:rPr lang="en-US" dirty="0"/>
              <a:t>People are more likely to openly discuss issues and </a:t>
            </a:r>
            <a:br>
              <a:rPr lang="en-US" dirty="0"/>
            </a:br>
            <a:r>
              <a:rPr lang="en-US" dirty="0"/>
              <a:t>consider change when they believe that you are genuinely </a:t>
            </a:r>
            <a:br>
              <a:rPr lang="en-US" dirty="0"/>
            </a:br>
            <a:r>
              <a:rPr lang="en-US" dirty="0"/>
              <a:t>interested in their issue and aren’t judging them</a:t>
            </a:r>
          </a:p>
        </p:txBody>
      </p:sp>
      <p:sp>
        <p:nvSpPr>
          <p:cNvPr id="4" name="Footer Placeholder 3">
            <a:extLst>
              <a:ext uri="{FF2B5EF4-FFF2-40B4-BE49-F238E27FC236}">
                <a16:creationId xmlns:a16="http://schemas.microsoft.com/office/drawing/2014/main" id="{89511AAC-9842-B010-20B4-FFBBAAFD5D2E}"/>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42690875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E293AB-7CFF-8850-39F5-6AF49C15FBC2}"/>
              </a:ext>
            </a:extLst>
          </p:cNvPr>
          <p:cNvSpPr txBox="1">
            <a:spLocks/>
          </p:cNvSpPr>
          <p:nvPr/>
        </p:nvSpPr>
        <p:spPr bwMode="auto">
          <a:xfrm>
            <a:off x="971550" y="1752600"/>
            <a:ext cx="7475538" cy="39662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Aft>
                <a:spcPts val="600"/>
              </a:spcAft>
              <a:buFont typeface="Lucida Grande" panose="020B0600040502020204" pitchFamily="34" charset="0"/>
              <a:buNone/>
            </a:pPr>
            <a:r>
              <a:rPr lang="en-US" sz="2000" dirty="0">
                <a:solidFill>
                  <a:schemeClr val="bg1"/>
                </a:solidFill>
                <a:latin typeface="Arial"/>
                <a:cs typeface="Arial"/>
              </a:rPr>
              <a:t>Patients who smoke often feel they will be judged for smoking, </a:t>
            </a:r>
            <a:br>
              <a:rPr lang="en-US" sz="2000" dirty="0">
                <a:solidFill>
                  <a:schemeClr val="bg1"/>
                </a:solidFill>
                <a:latin typeface="Arial"/>
                <a:cs typeface="Arial"/>
              </a:rPr>
            </a:br>
            <a:r>
              <a:rPr lang="en-US" sz="2000" dirty="0">
                <a:solidFill>
                  <a:schemeClr val="bg1"/>
                </a:solidFill>
                <a:latin typeface="Arial"/>
                <a:cs typeface="Arial"/>
              </a:rPr>
              <a:t>or feel like a failure for not being able to quit</a:t>
            </a:r>
          </a:p>
          <a:p>
            <a:pPr marL="0" indent="0">
              <a:spcAft>
                <a:spcPts val="600"/>
              </a:spcAft>
              <a:buFont typeface="Lucida Grande" panose="020B0600040502020204" pitchFamily="34" charset="0"/>
              <a:buNone/>
            </a:pPr>
            <a:r>
              <a:rPr lang="en-US" sz="2000" dirty="0">
                <a:solidFill>
                  <a:schemeClr val="accent3"/>
                </a:solidFill>
                <a:latin typeface="Arial"/>
                <a:cs typeface="Arial"/>
              </a:rPr>
              <a:t>You can use positive non-judgmental language to communicate </a:t>
            </a:r>
            <a:br>
              <a:rPr lang="en-US" sz="2000" dirty="0">
                <a:solidFill>
                  <a:schemeClr val="accent3"/>
                </a:solidFill>
                <a:latin typeface="Arial"/>
                <a:cs typeface="Arial"/>
              </a:rPr>
            </a:br>
            <a:r>
              <a:rPr lang="en-US" sz="2000" dirty="0">
                <a:solidFill>
                  <a:schemeClr val="accent3"/>
                </a:solidFill>
                <a:latin typeface="Arial"/>
                <a:cs typeface="Arial"/>
              </a:rPr>
              <a:t>your concern and your desire to help them have the best recovery</a:t>
            </a:r>
          </a:p>
          <a:p>
            <a:pPr marL="0" indent="0">
              <a:spcAft>
                <a:spcPts val="600"/>
              </a:spcAft>
              <a:buFont typeface="Lucida Grande" panose="020B0600040502020204" pitchFamily="34" charset="0"/>
              <a:buNone/>
            </a:pPr>
            <a:endParaRPr lang="en-US" sz="2000" dirty="0">
              <a:solidFill>
                <a:schemeClr val="accent1">
                  <a:lumMod val="40000"/>
                  <a:lumOff val="60000"/>
                </a:schemeClr>
              </a:solidFill>
            </a:endParaRPr>
          </a:p>
          <a:p>
            <a:pPr marL="0" indent="0">
              <a:spcAft>
                <a:spcPts val="600"/>
              </a:spcAft>
              <a:buFont typeface="Lucida Grande" panose="020B0600040502020204" pitchFamily="34" charset="0"/>
              <a:buNone/>
            </a:pPr>
            <a:r>
              <a:rPr lang="en-US" sz="2000" dirty="0">
                <a:solidFill>
                  <a:schemeClr val="bg1"/>
                </a:solidFill>
                <a:latin typeface="Arial"/>
                <a:cs typeface="Arial"/>
              </a:rPr>
              <a:t>Many patients do not believe that they will be able cope without smoking</a:t>
            </a:r>
          </a:p>
          <a:p>
            <a:pPr marL="0" indent="0">
              <a:spcAft>
                <a:spcPts val="600"/>
              </a:spcAft>
              <a:buFont typeface="Lucida Grande" panose="020B0600040502020204" pitchFamily="34" charset="0"/>
              <a:buNone/>
            </a:pPr>
            <a:r>
              <a:rPr lang="en-US" sz="2000" dirty="0">
                <a:solidFill>
                  <a:schemeClr val="accent3"/>
                </a:solidFill>
                <a:latin typeface="Arial"/>
                <a:cs typeface="Arial"/>
              </a:rPr>
              <a:t>You can offer reassurance that these feelings are normal </a:t>
            </a:r>
            <a:br>
              <a:rPr lang="en-US" sz="2000" dirty="0">
                <a:solidFill>
                  <a:schemeClr val="accent3"/>
                </a:solidFill>
              </a:rPr>
            </a:br>
            <a:r>
              <a:rPr lang="en-US" sz="2000" dirty="0">
                <a:solidFill>
                  <a:schemeClr val="accent3"/>
                </a:solidFill>
                <a:latin typeface="Arial"/>
                <a:cs typeface="Arial"/>
              </a:rPr>
              <a:t>and that help is available to help them quit</a:t>
            </a:r>
          </a:p>
        </p:txBody>
      </p:sp>
      <p:sp>
        <p:nvSpPr>
          <p:cNvPr id="4" name="Title 1">
            <a:extLst>
              <a:ext uri="{FF2B5EF4-FFF2-40B4-BE49-F238E27FC236}">
                <a16:creationId xmlns:a16="http://schemas.microsoft.com/office/drawing/2014/main" id="{B8860845-AFCA-B09D-A74C-6657EDD0DC8F}"/>
              </a:ext>
            </a:extLst>
          </p:cNvPr>
          <p:cNvSpPr txBox="1">
            <a:spLocks/>
          </p:cNvSpPr>
          <p:nvPr/>
        </p:nvSpPr>
        <p:spPr bwMode="auto">
          <a:xfrm>
            <a:off x="971550" y="609600"/>
            <a:ext cx="7475538" cy="10668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a:lstStyle>
          <a:p>
            <a:pPr marL="6350" indent="-6350"/>
            <a:r>
              <a:rPr lang="en-US" sz="2400" dirty="0"/>
              <a:t>Your role in supporting patients to stop smoking</a:t>
            </a:r>
          </a:p>
        </p:txBody>
      </p:sp>
    </p:spTree>
    <p:extLst>
      <p:ext uri="{BB962C8B-B14F-4D97-AF65-F5344CB8AC3E}">
        <p14:creationId xmlns:p14="http://schemas.microsoft.com/office/powerpoint/2010/main" val="2288156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CED0386-5284-21BB-F6B8-3CB305AE2FB8}"/>
              </a:ext>
            </a:extLst>
          </p:cNvPr>
          <p:cNvSpPr/>
          <p:nvPr/>
        </p:nvSpPr>
        <p:spPr bwMode="auto">
          <a:xfrm>
            <a:off x="4733364" y="0"/>
            <a:ext cx="4410635" cy="6858000"/>
          </a:xfrm>
          <a:prstGeom prst="rect">
            <a:avLst/>
          </a:prstGeom>
          <a:gradFill>
            <a:gsLst>
              <a:gs pos="0">
                <a:schemeClr val="accent1">
                  <a:lumMod val="5000"/>
                  <a:lumOff val="95000"/>
                  <a:alpha val="0"/>
                </a:schemeClr>
              </a:gs>
              <a:gs pos="100000">
                <a:srgbClr val="DAE4F3"/>
              </a:gs>
            </a:gsLst>
            <a:lin ang="0" scaled="0"/>
          </a:gra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8" name="Picture 7">
            <a:extLst>
              <a:ext uri="{FF2B5EF4-FFF2-40B4-BE49-F238E27FC236}">
                <a16:creationId xmlns:a16="http://schemas.microsoft.com/office/drawing/2014/main" id="{1F416850-474B-88EA-1754-1C4A7DF1D24B}"/>
              </a:ext>
            </a:extLst>
          </p:cNvPr>
          <p:cNvPicPr>
            <a:picLocks noChangeAspect="1"/>
          </p:cNvPicPr>
          <p:nvPr/>
        </p:nvPicPr>
        <p:blipFill rotWithShape="1">
          <a:blip r:embed="rId3">
            <a:alphaModFix amt="50000"/>
          </a:blip>
          <a:srcRect l="23513"/>
          <a:stretch/>
        </p:blipFill>
        <p:spPr>
          <a:xfrm flipH="1">
            <a:off x="0" y="0"/>
            <a:ext cx="6377553" cy="6858000"/>
          </a:xfrm>
          <a:prstGeom prst="rect">
            <a:avLst/>
          </a:prstGeom>
        </p:spPr>
      </p:pic>
      <p:sp>
        <p:nvSpPr>
          <p:cNvPr id="3" name="Text Placeholder 2">
            <a:extLst>
              <a:ext uri="{FF2B5EF4-FFF2-40B4-BE49-F238E27FC236}">
                <a16:creationId xmlns:a16="http://schemas.microsoft.com/office/drawing/2014/main" id="{13E4ED2C-217C-7FEF-EBE0-DBF4E49C636C}"/>
              </a:ext>
            </a:extLst>
          </p:cNvPr>
          <p:cNvSpPr>
            <a:spLocks noGrp="1"/>
          </p:cNvSpPr>
          <p:nvPr>
            <p:ph type="body" idx="4294967295"/>
          </p:nvPr>
        </p:nvSpPr>
        <p:spPr>
          <a:xfrm>
            <a:off x="3933443" y="612415"/>
            <a:ext cx="4888220" cy="4718771"/>
          </a:xfrm>
        </p:spPr>
        <p:txBody>
          <a:bodyPr anchor="ctr"/>
          <a:lstStyle/>
          <a:p>
            <a:pPr>
              <a:lnSpc>
                <a:spcPts val="2500"/>
              </a:lnSpc>
              <a:spcBef>
                <a:spcPts val="0"/>
              </a:spcBef>
              <a:spcAft>
                <a:spcPts val="2500"/>
              </a:spcAft>
            </a:pPr>
            <a:endParaRPr lang="en-US" sz="2000" dirty="0"/>
          </a:p>
          <a:p>
            <a:pPr>
              <a:lnSpc>
                <a:spcPts val="2500"/>
              </a:lnSpc>
              <a:spcBef>
                <a:spcPts val="0"/>
              </a:spcBef>
              <a:spcAft>
                <a:spcPts val="2500"/>
              </a:spcAft>
            </a:pPr>
            <a:r>
              <a:rPr lang="en-US" sz="2000" dirty="0"/>
              <a:t>Ready to stop smoking long-term  </a:t>
            </a:r>
          </a:p>
          <a:p>
            <a:pPr>
              <a:lnSpc>
                <a:spcPts val="2500"/>
              </a:lnSpc>
              <a:spcBef>
                <a:spcPts val="0"/>
              </a:spcBef>
              <a:spcAft>
                <a:spcPts val="2500"/>
              </a:spcAft>
            </a:pPr>
            <a:r>
              <a:rPr lang="en-US" sz="2000" dirty="0"/>
              <a:t>Temporary abstinence throughout admission </a:t>
            </a:r>
          </a:p>
          <a:p>
            <a:pPr>
              <a:lnSpc>
                <a:spcPts val="2500"/>
              </a:lnSpc>
              <a:spcBef>
                <a:spcPts val="0"/>
              </a:spcBef>
              <a:spcAft>
                <a:spcPts val="2500"/>
              </a:spcAft>
            </a:pPr>
            <a:r>
              <a:rPr lang="en-US" sz="2000" dirty="0"/>
              <a:t>Intermittent abstinence throughout admission</a:t>
            </a:r>
          </a:p>
        </p:txBody>
      </p:sp>
      <p:grpSp>
        <p:nvGrpSpPr>
          <p:cNvPr id="10" name="Group 9">
            <a:extLst>
              <a:ext uri="{FF2B5EF4-FFF2-40B4-BE49-F238E27FC236}">
                <a16:creationId xmlns:a16="http://schemas.microsoft.com/office/drawing/2014/main" id="{8C028001-B35E-F32E-1B93-0BAA9F6A50C5}"/>
              </a:ext>
            </a:extLst>
          </p:cNvPr>
          <p:cNvGrpSpPr/>
          <p:nvPr/>
        </p:nvGrpSpPr>
        <p:grpSpPr>
          <a:xfrm>
            <a:off x="684212" y="1069615"/>
            <a:ext cx="2726384" cy="4718771"/>
            <a:chOff x="684212" y="1069615"/>
            <a:chExt cx="2726384" cy="4718771"/>
          </a:xfrm>
          <a:effectLst>
            <a:outerShdw blurRad="317500" dist="76200" dir="5400000" algn="ctr" rotWithShape="0">
              <a:srgbClr val="000000">
                <a:alpha val="25000"/>
              </a:srgbClr>
            </a:outerShdw>
          </a:effectLst>
        </p:grpSpPr>
        <p:sp>
          <p:nvSpPr>
            <p:cNvPr id="9" name="Rectangle 8">
              <a:extLst>
                <a:ext uri="{FF2B5EF4-FFF2-40B4-BE49-F238E27FC236}">
                  <a16:creationId xmlns:a16="http://schemas.microsoft.com/office/drawing/2014/main" id="{5AC20326-625F-B8D0-2DAB-F7194CDBE363}"/>
                </a:ext>
              </a:extLst>
            </p:cNvPr>
            <p:cNvSpPr/>
            <p:nvPr/>
          </p:nvSpPr>
          <p:spPr bwMode="auto">
            <a:xfrm rot="18900000">
              <a:off x="2937897" y="3192651"/>
              <a:ext cx="472699" cy="472699"/>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5" name="Rounded Rectangle 4">
              <a:extLst>
                <a:ext uri="{FF2B5EF4-FFF2-40B4-BE49-F238E27FC236}">
                  <a16:creationId xmlns:a16="http://schemas.microsoft.com/office/drawing/2014/main" id="{6ABC2B62-341A-64C0-AE82-6A21281DF2EE}"/>
                </a:ext>
              </a:extLst>
            </p:cNvPr>
            <p:cNvSpPr/>
            <p:nvPr/>
          </p:nvSpPr>
          <p:spPr bwMode="auto">
            <a:xfrm>
              <a:off x="684212" y="1069615"/>
              <a:ext cx="2601429" cy="4718771"/>
            </a:xfrm>
            <a:prstGeom prst="roundRect">
              <a:avLst>
                <a:gd name="adj" fmla="val 8044"/>
              </a:avLst>
            </a:prstGeom>
            <a:solidFill>
              <a:schemeClr val="accent1"/>
            </a:solidFill>
            <a:ln w="9525">
              <a:noFill/>
              <a:miter lim="800000"/>
              <a:headEnd/>
              <a:tailEnd/>
            </a:ln>
            <a:effectLst/>
          </p:spPr>
          <p:txBody>
            <a:bodyPr rot="0" vert="horz" wrap="square" lIns="0" tIns="0" rIns="0" bIns="0" rtlCol="0" anchor="ctr" anchorCtr="0" upright="1">
              <a:noAutofit/>
            </a:bodyPr>
            <a:lstStyle/>
            <a:p>
              <a:pPr algn="ctr">
                <a:lnSpc>
                  <a:spcPts val="2500"/>
                </a:lnSpc>
                <a:spcAft>
                  <a:spcPts val="1250"/>
                </a:spcAft>
              </a:pPr>
              <a:r>
                <a:rPr lang="en-US" sz="2000" b="1" dirty="0">
                  <a:solidFill>
                    <a:schemeClr val="bg1"/>
                  </a:solidFill>
                  <a:latin typeface="Arial"/>
                  <a:cs typeface="Arial"/>
                </a:rPr>
                <a:t>Patients with differing needs, goals</a:t>
              </a:r>
              <a:endParaRPr lang="en-US" dirty="0">
                <a:solidFill>
                  <a:schemeClr val="bg1"/>
                </a:solidFill>
              </a:endParaRPr>
            </a:p>
          </p:txBody>
        </p:sp>
      </p:grpSp>
      <p:sp>
        <p:nvSpPr>
          <p:cNvPr id="2" name="Footer Placeholder 3">
            <a:extLst>
              <a:ext uri="{FF2B5EF4-FFF2-40B4-BE49-F238E27FC236}">
                <a16:creationId xmlns:a16="http://schemas.microsoft.com/office/drawing/2014/main" id="{46335473-FA81-5054-97A0-1D026D6E97FD}"/>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725324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2000"/>
                            </p:stCondLst>
                            <p:childTnLst>
                              <p:par>
                                <p:cTn id="13" presetID="10" presetClass="entr" presetSubtype="0" fill="hold" grpId="0" nodeType="afterEffect">
                                  <p:stCondLst>
                                    <p:cond delay="50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6BEACA2F2FD04D9CF8C0C2AD81FE20" ma:contentTypeVersion="14" ma:contentTypeDescription="Create a new document." ma:contentTypeScope="" ma:versionID="e21ab03133499e5edaa8e5f1aeb5a2cd">
  <xsd:schema xmlns:xsd="http://www.w3.org/2001/XMLSchema" xmlns:xs="http://www.w3.org/2001/XMLSchema" xmlns:p="http://schemas.microsoft.com/office/2006/metadata/properties" xmlns:ns2="f08a3a01-a810-4981-84de-513e48da387b" xmlns:ns3="6f9764a4-8270-4f29-bbff-a467630dd90c" targetNamespace="http://schemas.microsoft.com/office/2006/metadata/properties" ma:root="true" ma:fieldsID="a605b1831acf3ca42085371145770ccb" ns2:_="" ns3:_="">
    <xsd:import namespace="f08a3a01-a810-4981-84de-513e48da387b"/>
    <xsd:import namespace="6f9764a4-8270-4f29-bbff-a467630dd90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8a3a01-a810-4981-84de-513e48da3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d85d53d-afa2-41ae-870b-875e92731b70"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f9764a4-8270-4f29-bbff-a467630dd90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6f4df2a-fb7f-403e-9547-acf1b9f2f5fe}" ma:internalName="TaxCatchAll" ma:showField="CatchAllData" ma:web="6f9764a4-8270-4f29-bbff-a467630dd90c">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08a3a01-a810-4981-84de-513e48da387b">
      <Terms xmlns="http://schemas.microsoft.com/office/infopath/2007/PartnerControls"/>
    </lcf76f155ced4ddcb4097134ff3c332f>
    <TaxCatchAll xmlns="6f9764a4-8270-4f29-bbff-a467630dd90c" xsi:nil="true"/>
  </documentManagement>
</p:properties>
</file>

<file path=customXml/itemProps1.xml><?xml version="1.0" encoding="utf-8"?>
<ds:datastoreItem xmlns:ds="http://schemas.openxmlformats.org/officeDocument/2006/customXml" ds:itemID="{898BBB81-6AEA-4426-8E76-71D6865F0A2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8a3a01-a810-4981-84de-513e48da387b"/>
    <ds:schemaRef ds:uri="6f9764a4-8270-4f29-bbff-a467630dd9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B0F4E2F-5FF2-41A8-9876-E11730B021AE}">
  <ds:schemaRefs>
    <ds:schemaRef ds:uri="http://schemas.microsoft.com/sharepoint/v3/contenttype/forms"/>
  </ds:schemaRefs>
</ds:datastoreItem>
</file>

<file path=customXml/itemProps3.xml><?xml version="1.0" encoding="utf-8"?>
<ds:datastoreItem xmlns:ds="http://schemas.openxmlformats.org/officeDocument/2006/customXml" ds:itemID="{3217EB30-09B1-4979-B1A1-B37845726F0F}">
  <ds:schemaRefs>
    <ds:schemaRef ds:uri="http://schemas.microsoft.com/office/infopath/2007/PartnerControls"/>
    <ds:schemaRef ds:uri="f08a3a01-a810-4981-84de-513e48da387b"/>
    <ds:schemaRef ds:uri="http://schemas.microsoft.com/office/2006/metadata/properties"/>
    <ds:schemaRef ds:uri="http://schemas.microsoft.com/office/2006/documentManagement/types"/>
    <ds:schemaRef ds:uri="http://purl.org/dc/elements/1.1/"/>
    <ds:schemaRef ds:uri="http://purl.org/dc/dcmitype/"/>
    <ds:schemaRef ds:uri="6f9764a4-8270-4f29-bbff-a467630dd90c"/>
    <ds:schemaRef ds:uri="http://schemas.openxmlformats.org/package/2006/metadata/core-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141</TotalTime>
  <Words>5401</Words>
  <Application>Microsoft Office PowerPoint</Application>
  <PresentationFormat>On-screen Show (4:3)</PresentationFormat>
  <Paragraphs>399</Paragraphs>
  <Slides>21</Slides>
  <Notes>20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ＭＳ Ｐゴシック</vt:lpstr>
      <vt:lpstr>Arial</vt:lpstr>
      <vt:lpstr>Arial,Sans-Serif</vt:lpstr>
      <vt:lpstr>Calibri</vt:lpstr>
      <vt:lpstr>Century Gothic</vt:lpstr>
      <vt:lpstr>Lucida Grande</vt:lpstr>
      <vt:lpstr>System Font Regular</vt:lpstr>
      <vt:lpstr>NCSCT</vt:lpstr>
      <vt:lpstr>PowerPoint Presentation</vt:lpstr>
      <vt:lpstr>Behavioural support</vt:lpstr>
      <vt:lpstr>The importance of behavioural support</vt:lpstr>
      <vt:lpstr>PowerPoint Presentation</vt:lpstr>
      <vt:lpstr>PowerPoint Presentation</vt:lpstr>
      <vt:lpstr>PowerPoint Presentation</vt:lpstr>
      <vt:lpstr>Supporting stopping using core communication skills</vt:lpstr>
      <vt:lpstr>PowerPoint Presentation</vt:lpstr>
      <vt:lpstr>PowerPoint Presentation</vt:lpstr>
      <vt:lpstr>Core communication skills</vt:lpstr>
      <vt:lpstr>PowerPoint Presentation</vt:lpstr>
      <vt:lpstr>PowerPoint Presentation</vt:lpstr>
      <vt:lpstr>PowerPoint Presentation</vt:lpstr>
      <vt:lpstr>PowerPoint Presentation</vt:lpstr>
      <vt:lpstr>PowerPoint Presentation</vt:lpstr>
      <vt:lpstr>We help patients by: </vt:lpstr>
      <vt:lpstr>PowerPoint Presentation</vt:lpstr>
      <vt:lpstr>PowerPoint Presentation</vt:lpstr>
      <vt:lpstr>Applying skills to practice</vt:lpstr>
      <vt:lpstr>Summary</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 Bunegar</dc:creator>
  <cp:lastModifiedBy>Tom Coleman-Haynes</cp:lastModifiedBy>
  <cp:revision>586</cp:revision>
  <cp:lastPrinted>2021-04-19T06:44:37Z</cp:lastPrinted>
  <dcterms:created xsi:type="dcterms:W3CDTF">2019-04-01T09:21:54Z</dcterms:created>
  <dcterms:modified xsi:type="dcterms:W3CDTF">2024-03-04T13:46:18Z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0x010100D96BEACA2F2FD04D9CF8C0C2AD81FE20</vt:lpwstr>
  </property>
  <property fmtid="{D5CDD505-2E9C-101B-9397-08002B2CF9AE}" pid="3" name="MediaServiceImageTags">
    <vt:lpwstr/>
  </property>
</Properties>
</file>